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9" r:id="rId3"/>
    <p:sldId id="290" r:id="rId4"/>
    <p:sldId id="261" r:id="rId5"/>
    <p:sldId id="283" r:id="rId6"/>
    <p:sldId id="284" r:id="rId7"/>
    <p:sldId id="282" r:id="rId8"/>
    <p:sldId id="266" r:id="rId9"/>
    <p:sldId id="285" r:id="rId10"/>
    <p:sldId id="286" r:id="rId11"/>
    <p:sldId id="288" r:id="rId12"/>
    <p:sldId id="287" r:id="rId13"/>
  </p:sldIdLst>
  <p:sldSz cx="12192000" cy="6858000"/>
  <p:notesSz cx="6858000" cy="994727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ACEEB"/>
    <a:srgbClr val="F3A8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57A37-3E6F-4D33-BF04-C689A93E47F9}" type="datetimeFigureOut">
              <a:rPr lang="th-TH" smtClean="0"/>
              <a:t>09/09/63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68672-B374-4B15-BB08-53D5C5568F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3270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12592-893D-4D28-AC62-042162544FB8}" type="datetimeFigureOut">
              <a:rPr lang="th-TH" smtClean="0"/>
              <a:t>09/09/63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7125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5F129-001D-45E4-B701-D777D8FC11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9269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A000D-E25C-42CA-99B4-AEEC601B63AF}" type="datetime1">
              <a:rPr lang="th-TH" smtClean="0"/>
              <a:t>09/09/63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ศ.ดร.วัลลภา เทพหัสดิน ณ อยุธยา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8B40-F810-44CB-BAAC-E4C5A7000D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6658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C888A-07E5-4DB8-83F3-01EF4DC85C27}" type="datetime1">
              <a:rPr lang="th-TH" smtClean="0"/>
              <a:t>09/09/63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ศ.ดร.วัลลภา เทพหัสดิน ณ อยุธยา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8B40-F810-44CB-BAAC-E4C5A7000D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983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9BE5-3124-4C3B-8308-9A7E21A9D1E4}" type="datetime1">
              <a:rPr lang="th-TH" smtClean="0"/>
              <a:t>09/09/63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ศ.ดร.วัลลภา เทพหัสดิน ณ อยุธยา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8B40-F810-44CB-BAAC-E4C5A7000D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0956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A286-D7F0-427F-B849-5D90EF6DB79F}" type="datetime1">
              <a:rPr lang="th-TH" smtClean="0"/>
              <a:t>09/09/63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ศ.ดร.วัลลภา เทพหัสดิน ณ อยุธยา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8B40-F810-44CB-BAAC-E4C5A7000D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39116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BECD-AEB1-4369-BAE5-EB6C74A4D57F}" type="datetime1">
              <a:rPr lang="th-TH" smtClean="0"/>
              <a:t>09/09/63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ศ.ดร.วัลลภา เทพหัสดิน ณ อยุธยา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8B40-F810-44CB-BAAC-E4C5A7000D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65116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68BF8-1843-49E1-AF7A-01A81A820FF0}" type="datetime1">
              <a:rPr lang="th-TH" smtClean="0"/>
              <a:t>09/09/63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ศ.ดร.วัลลภา เทพหัสดิน ณ อยุธยา</a:t>
            </a: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8B40-F810-44CB-BAAC-E4C5A7000D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256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4A474-002F-46B0-9712-4A0379181F9F}" type="datetime1">
              <a:rPr lang="th-TH" smtClean="0"/>
              <a:t>09/09/63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ศ.ดร.วัลลภา เทพหัสดิน ณ อยุธยา</a:t>
            </a:r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8B40-F810-44CB-BAAC-E4C5A7000D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5699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6248-CF90-4C2B-A47E-C636DF874ED8}" type="datetime1">
              <a:rPr lang="th-TH" smtClean="0"/>
              <a:t>09/09/63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ศ.ดร.วัลลภา เทพหัสดิน ณ อยุธยา</a:t>
            </a: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8B40-F810-44CB-BAAC-E4C5A7000D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06603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9F45-6BA0-4006-B385-242A5152A661}" type="datetime1">
              <a:rPr lang="th-TH" smtClean="0"/>
              <a:t>09/09/63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ศ.ดร.วัลลภา เทพหัสดิน ณ อยุธยา</a:t>
            </a: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8B40-F810-44CB-BAAC-E4C5A7000D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9652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D744-DA8E-4A70-9034-B481F576B669}" type="datetime1">
              <a:rPr lang="th-TH" smtClean="0"/>
              <a:t>09/09/63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ศ.ดร.วัลลภา เทพหัสดิน ณ อยุธยา</a:t>
            </a: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8B40-F810-44CB-BAAC-E4C5A7000D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5262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4E97-23CB-47D8-A078-46D10DB7FF0E}" type="datetime1">
              <a:rPr lang="th-TH" smtClean="0"/>
              <a:t>09/09/63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ศ.ดร.วัลลภา เทพหัสดิน ณ อยุธยา</a:t>
            </a: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8B40-F810-44CB-BAAC-E4C5A7000D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0532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62ECF-AF3D-473F-82A7-6B657F4D4646}" type="datetime1">
              <a:rPr lang="th-TH" smtClean="0"/>
              <a:t>09/09/63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h-TH" smtClean="0"/>
              <a:t>ศ.ดร.วัลลภา เทพหัสดิน ณ อยุธยา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A8B40-F810-44CB-BAAC-E4C5A7000D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711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054" y="1028988"/>
            <a:ext cx="11010900" cy="157162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th-TH" sz="4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/>
            </a:r>
            <a:br>
              <a:rPr lang="th-TH" sz="4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4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สรุปการ</a:t>
            </a:r>
            <a:r>
              <a:rPr lang="th-TH" sz="48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ประเมินของผู้ทรงคุณวุฒิผลงานทางวิชาการ</a:t>
            </a:r>
            <a:br>
              <a:rPr lang="th-TH" sz="48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endParaRPr lang="th-TH" sz="48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ศ.ดร.วัลลภา เทพหัสดิน ณ อยุธยา</a:t>
            </a:r>
            <a:endParaRPr lang="th-TH"/>
          </a:p>
        </p:txBody>
      </p:sp>
      <p:sp>
        <p:nvSpPr>
          <p:cNvPr id="5" name="Rectangle 4"/>
          <p:cNvSpPr/>
          <p:nvPr/>
        </p:nvSpPr>
        <p:spPr>
          <a:xfrm>
            <a:off x="1746314" y="5020638"/>
            <a:ext cx="7858148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dirty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4000" b="1" dirty="0">
                <a:latin typeface="Browallia New" pitchFamily="34" charset="-34"/>
                <a:cs typeface="Browallia New" pitchFamily="34" charset="-34"/>
              </a:rPr>
              <a:t>ศาสตราจารย์ ดร</a:t>
            </a:r>
            <a:r>
              <a:rPr lang="en-US" sz="4000" b="1" dirty="0">
                <a:latin typeface="Browallia New" pitchFamily="34" charset="-34"/>
                <a:cs typeface="Browallia New" pitchFamily="34" charset="-34"/>
              </a:rPr>
              <a:t>.</a:t>
            </a:r>
            <a:r>
              <a:rPr lang="th-TH" sz="4000" b="1" dirty="0">
                <a:latin typeface="Browallia New" pitchFamily="34" charset="-34"/>
                <a:cs typeface="Browallia New" pitchFamily="34" charset="-34"/>
              </a:rPr>
              <a:t>วัลลภา เทพหัสดิน ณ อยุธยา</a:t>
            </a:r>
            <a:endParaRPr lang="en-US" sz="4000" b="1" dirty="0">
              <a:latin typeface="Browallia New" pitchFamily="34" charset="-34"/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4456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ศ.ดร.วัลลภา เทพหัสดิน ณ อยุธยา</a:t>
            </a:r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0" y="645487"/>
            <a:ext cx="12127345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h-TH" sz="4400" b="1" dirty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4400" b="1" dirty="0" smtClean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   </a:t>
            </a:r>
            <a:r>
              <a:rPr lang="th-TH" sz="4400" b="1" dirty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บ</a:t>
            </a:r>
            <a:r>
              <a:rPr lang="th-TH" sz="4400" b="1" dirty="0" smtClean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ทที่ ๕  ไม่</a:t>
            </a:r>
            <a:r>
              <a:rPr lang="th-TH" sz="4400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อภิปราย</a:t>
            </a:r>
            <a:r>
              <a:rPr lang="th-TH" sz="4400" b="1" dirty="0" smtClean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ข้อค้นพบกับข้อมูลที่เสนอในบทที่๒</a:t>
            </a:r>
          </a:p>
          <a:p>
            <a:r>
              <a:rPr lang="th-TH" sz="4400" b="1" dirty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4400" b="1" dirty="0" smtClean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                 </a:t>
            </a:r>
            <a:r>
              <a:rPr lang="th-TH" sz="4400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ข้อเสนอ</a:t>
            </a:r>
            <a:r>
              <a:rPr lang="th-TH" sz="4400" b="1" dirty="0" smtClean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ไม่ได้มาจากการวิจัย </a:t>
            </a:r>
            <a:endParaRPr lang="en-US" sz="4400" b="1" dirty="0">
              <a:solidFill>
                <a:srgbClr val="00206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32327" y="2383148"/>
            <a:ext cx="12159672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th-TH" sz="4800" b="1" dirty="0">
                <a:solidFill>
                  <a:srgbClr val="FF0000"/>
                </a:solidFill>
              </a:rPr>
              <a:t> </a:t>
            </a:r>
            <a:r>
              <a:rPr lang="th-TH" sz="4800" b="1" dirty="0" smtClean="0">
                <a:solidFill>
                  <a:srgbClr val="FF0000"/>
                </a:solidFill>
              </a:rPr>
              <a:t>   </a:t>
            </a:r>
            <a:r>
              <a:rPr lang="th-TH" sz="4800" b="1" dirty="0" smtClean="0">
                <a:solidFill>
                  <a:srgbClr val="002060"/>
                </a:solidFill>
              </a:rPr>
              <a:t>บรรณานุกรมไม่ครบถ้วน พิมพ์ไม่ถูกต้อง</a:t>
            </a:r>
            <a:endParaRPr lang="th-TH" sz="4800" b="1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28" y="3371438"/>
            <a:ext cx="12159672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th-TH" sz="4800" b="1" dirty="0">
                <a:solidFill>
                  <a:srgbClr val="FF0000"/>
                </a:solidFill>
              </a:rPr>
              <a:t> </a:t>
            </a:r>
            <a:r>
              <a:rPr lang="th-TH" sz="4800" b="1" dirty="0" smtClean="0">
                <a:solidFill>
                  <a:srgbClr val="FF0000"/>
                </a:solidFill>
              </a:rPr>
              <a:t>   </a:t>
            </a:r>
            <a:r>
              <a:rPr lang="th-TH" sz="4800" b="1" dirty="0" smtClean="0">
                <a:solidFill>
                  <a:srgbClr val="002060"/>
                </a:solidFill>
              </a:rPr>
              <a:t>การสะกดทั้งไทยและอังกฤษ</a:t>
            </a:r>
            <a:r>
              <a:rPr lang="th-TH" sz="4800" b="1" dirty="0">
                <a:solidFill>
                  <a:srgbClr val="002060"/>
                </a:solidFill>
              </a:rPr>
              <a:t> </a:t>
            </a:r>
            <a:r>
              <a:rPr lang="th-TH" sz="4800" b="1" dirty="0" smtClean="0">
                <a:solidFill>
                  <a:srgbClr val="002060"/>
                </a:solidFill>
              </a:rPr>
              <a:t>ผิดพลาดมาก</a:t>
            </a:r>
            <a:endParaRPr lang="th-TH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107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ศ.ดร.วัลลภา เทพหัสดิน ณ อยุธยา</a:t>
            </a:r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16162" y="3422073"/>
            <a:ext cx="12127345" cy="212365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h-TH" sz="4400" b="1" dirty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4400" b="1" dirty="0" smtClean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     ขาดการวิเคราะห์  สังเคราะห์ อ้างอิงวิจัย หลักการจากแหล่งความรู้ที่เชื่อถือได้ ตลอดจนแสดงความคิดเห็น ข้อเสนอแนะ</a:t>
            </a:r>
          </a:p>
          <a:p>
            <a:r>
              <a:rPr lang="th-TH" sz="4400" b="1" dirty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4400" b="1" dirty="0" smtClean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                  </a:t>
            </a:r>
            <a:r>
              <a:rPr lang="th-TH" sz="4400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ที่เป็นประโยชน์ต่อสาขาวิชา</a:t>
            </a:r>
            <a:r>
              <a:rPr lang="th-TH" sz="4400" b="1" dirty="0" smtClean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endParaRPr lang="en-US" sz="4400" b="1" dirty="0">
              <a:solidFill>
                <a:srgbClr val="00206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28" y="129337"/>
            <a:ext cx="12159672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th-TH" sz="4800" b="1" dirty="0">
                <a:solidFill>
                  <a:srgbClr val="FF0000"/>
                </a:solidFill>
              </a:rPr>
              <a:t> </a:t>
            </a:r>
            <a:r>
              <a:rPr lang="th-TH" sz="4800" b="1" dirty="0" smtClean="0">
                <a:solidFill>
                  <a:srgbClr val="FF0000"/>
                </a:solidFill>
              </a:rPr>
              <a:t>                                 </a:t>
            </a:r>
            <a:r>
              <a:rPr lang="th-TH" sz="4800" b="1" dirty="0" smtClean="0">
                <a:solidFill>
                  <a:srgbClr val="002060"/>
                </a:solidFill>
              </a:rPr>
              <a:t>สรุป</a:t>
            </a:r>
            <a:endParaRPr lang="th-TH" sz="4800" b="1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6165" y="953263"/>
            <a:ext cx="12159672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th-TH" sz="4800" b="1" dirty="0">
                <a:solidFill>
                  <a:srgbClr val="FF0000"/>
                </a:solidFill>
              </a:rPr>
              <a:t> </a:t>
            </a:r>
            <a:r>
              <a:rPr lang="th-TH" sz="4800" b="1" dirty="0" smtClean="0">
                <a:solidFill>
                  <a:srgbClr val="FF0000"/>
                </a:solidFill>
              </a:rPr>
              <a:t>   </a:t>
            </a:r>
            <a:r>
              <a:rPr lang="th-TH" sz="4800" b="1" dirty="0" smtClean="0">
                <a:solidFill>
                  <a:srgbClr val="002060"/>
                </a:solidFill>
              </a:rPr>
              <a:t>ทั้ง ตำรา หนังสือ หรือการวิจัย ผิดพลาดทั้ง รูปแบบ สาระ การอ้างอิง การเรียงลำดับ ตลอดจนตัวสะกดการันต์ มีความผิดพลาดมาก</a:t>
            </a:r>
            <a:endParaRPr lang="th-TH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057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1490" y="302359"/>
            <a:ext cx="9698182" cy="65556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000099"/>
                </a:solidFill>
                <a:latin typeface="Browallia New" pitchFamily="34" charset="-34"/>
                <a:cs typeface="Browallia New" pitchFamily="34" charset="-34"/>
              </a:rPr>
              <a:t>                      ชีวิตอาจารย์ที่ดีมีคุณค่า</a:t>
            </a:r>
          </a:p>
          <a:p>
            <a:r>
              <a:rPr lang="th-TH" sz="4000" b="1" dirty="0">
                <a:solidFill>
                  <a:srgbClr val="000099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4000" b="1" dirty="0" smtClean="0">
                <a:solidFill>
                  <a:srgbClr val="000099"/>
                </a:solidFill>
                <a:latin typeface="Browallia New" pitchFamily="34" charset="-34"/>
                <a:cs typeface="Browallia New" pitchFamily="34" charset="-34"/>
              </a:rPr>
              <a:t>              ต้องมุ่งหน้าพาชาติไทยให้ใหญ่ยิ่ง</a:t>
            </a:r>
          </a:p>
          <a:p>
            <a:r>
              <a:rPr lang="th-TH" sz="4000" b="1" dirty="0">
                <a:solidFill>
                  <a:srgbClr val="000099"/>
                </a:solidFill>
                <a:latin typeface="Browallia New" pitchFamily="34" charset="-34"/>
                <a:cs typeface="Browallia New" pitchFamily="34" charset="-34"/>
              </a:rPr>
              <a:t>	 </a:t>
            </a:r>
            <a:r>
              <a:rPr lang="th-TH" sz="4000" b="1" dirty="0" smtClean="0">
                <a:solidFill>
                  <a:srgbClr val="000099"/>
                </a:solidFill>
                <a:latin typeface="Browallia New" pitchFamily="34" charset="-34"/>
                <a:cs typeface="Browallia New" pitchFamily="34" charset="-34"/>
              </a:rPr>
              <a:t>    อนาคตต้องการผู้ทำจริง</a:t>
            </a:r>
            <a:endParaRPr lang="th-TH" sz="4000" b="1" dirty="0">
              <a:solidFill>
                <a:srgbClr val="000099"/>
              </a:solidFill>
              <a:latin typeface="Browallia New" pitchFamily="34" charset="-34"/>
              <a:cs typeface="Browallia New" pitchFamily="34" charset="-34"/>
            </a:endParaRPr>
          </a:p>
          <a:p>
            <a:r>
              <a:rPr lang="th-TH" sz="4000" b="1" dirty="0" smtClean="0">
                <a:solidFill>
                  <a:srgbClr val="000099"/>
                </a:solidFill>
                <a:latin typeface="Browallia New" pitchFamily="34" charset="-34"/>
                <a:cs typeface="Browallia New" pitchFamily="34" charset="-34"/>
              </a:rPr>
              <a:t>	     อาจารย์จะ</a:t>
            </a:r>
            <a:r>
              <a:rPr lang="th-TH" sz="4000" b="1" dirty="0">
                <a:solidFill>
                  <a:srgbClr val="000099"/>
                </a:solidFill>
                <a:latin typeface="Browallia New" pitchFamily="34" charset="-34"/>
                <a:cs typeface="Browallia New" pitchFamily="34" charset="-34"/>
              </a:rPr>
              <a:t>นิ่ง</a:t>
            </a:r>
            <a:r>
              <a:rPr lang="th-TH" sz="4000" b="1" dirty="0" smtClean="0">
                <a:solidFill>
                  <a:srgbClr val="000099"/>
                </a:solidFill>
                <a:latin typeface="Browallia New" pitchFamily="34" charset="-34"/>
                <a:cs typeface="Browallia New" pitchFamily="34" charset="-34"/>
              </a:rPr>
              <a:t>เฉยอยู่ได้อย่างไร</a:t>
            </a:r>
          </a:p>
          <a:p>
            <a:r>
              <a:rPr lang="th-TH" sz="4000" b="1" dirty="0">
                <a:solidFill>
                  <a:srgbClr val="000099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4000" b="1" dirty="0" smtClean="0">
                <a:solidFill>
                  <a:srgbClr val="000099"/>
                </a:solidFill>
                <a:latin typeface="Browallia New" pitchFamily="34" charset="-34"/>
                <a:cs typeface="Browallia New" pitchFamily="34" charset="-34"/>
              </a:rPr>
              <a:t>                     สร้างผลงานต่อไป</a:t>
            </a:r>
            <a:r>
              <a:rPr lang="th-TH" sz="4000" b="1" dirty="0">
                <a:solidFill>
                  <a:srgbClr val="000099"/>
                </a:solidFill>
                <a:latin typeface="Browallia New" pitchFamily="34" charset="-34"/>
                <a:cs typeface="Browallia New" pitchFamily="34" charset="-34"/>
              </a:rPr>
              <a:t>อย่าได้ท้อ</a:t>
            </a:r>
          </a:p>
          <a:p>
            <a:r>
              <a:rPr lang="th-TH" sz="4000" b="1" dirty="0" smtClean="0">
                <a:solidFill>
                  <a:srgbClr val="000099"/>
                </a:solidFill>
                <a:latin typeface="Browallia New" pitchFamily="34" charset="-34"/>
                <a:cs typeface="Browallia New" pitchFamily="34" charset="-34"/>
              </a:rPr>
              <a:t>	     ศิษย์ยังรออาจารย์อยู่ต้องสู้ไหว</a:t>
            </a:r>
          </a:p>
          <a:p>
            <a:r>
              <a:rPr lang="th-TH" sz="4000" b="1" dirty="0">
                <a:solidFill>
                  <a:srgbClr val="000099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4000" b="1" dirty="0" smtClean="0">
                <a:solidFill>
                  <a:srgbClr val="000099"/>
                </a:solidFill>
                <a:latin typeface="Browallia New" pitchFamily="34" charset="-34"/>
                <a:cs typeface="Browallia New" pitchFamily="34" charset="-34"/>
              </a:rPr>
              <a:t>              รวมพลังสร้างความรู้ทั้งกายใจ</a:t>
            </a:r>
          </a:p>
          <a:p>
            <a:r>
              <a:rPr lang="th-TH" sz="4000" b="1" dirty="0">
                <a:solidFill>
                  <a:srgbClr val="000099"/>
                </a:solidFill>
                <a:latin typeface="Browallia New" pitchFamily="34" charset="-34"/>
                <a:cs typeface="Browallia New" pitchFamily="34" charset="-34"/>
              </a:rPr>
              <a:t>	 </a:t>
            </a:r>
            <a:r>
              <a:rPr lang="th-TH" sz="4000" b="1" dirty="0" smtClean="0">
                <a:solidFill>
                  <a:srgbClr val="000099"/>
                </a:solidFill>
                <a:latin typeface="Browallia New" pitchFamily="34" charset="-34"/>
                <a:cs typeface="Browallia New" pitchFamily="34" charset="-34"/>
              </a:rPr>
              <a:t>    บุญส่งให้อาจารย์สราญเทอญ</a:t>
            </a:r>
          </a:p>
          <a:p>
            <a:r>
              <a:rPr lang="th-TH" b="1" dirty="0" smtClean="0">
                <a:solidFill>
                  <a:srgbClr val="000099"/>
                </a:solidFill>
                <a:latin typeface="Browallia New" pitchFamily="34" charset="-34"/>
                <a:cs typeface="Browallia New" pitchFamily="34" charset="-34"/>
              </a:rPr>
              <a:t>                                         ศ.ดร.</a:t>
            </a:r>
            <a:r>
              <a:rPr lang="th-TH" b="1" dirty="0" err="1" smtClean="0">
                <a:solidFill>
                  <a:srgbClr val="000099"/>
                </a:solidFill>
                <a:latin typeface="Browallia New" pitchFamily="34" charset="-34"/>
                <a:cs typeface="Browallia New" pitchFamily="34" charset="-34"/>
              </a:rPr>
              <a:t>วัลล</a:t>
            </a:r>
            <a:r>
              <a:rPr lang="th-TH" b="1" dirty="0" smtClean="0">
                <a:solidFill>
                  <a:srgbClr val="000099"/>
                </a:solidFill>
                <a:latin typeface="Browallia New" pitchFamily="34" charset="-34"/>
                <a:cs typeface="Browallia New" pitchFamily="34" charset="-34"/>
              </a:rPr>
              <a:t>ภา เทพหัสดิน ณ อยุธยา                             </a:t>
            </a:r>
          </a:p>
          <a:p>
            <a:r>
              <a:rPr lang="th-TH" b="1" dirty="0" smtClean="0">
                <a:solidFill>
                  <a:srgbClr val="000099"/>
                </a:solidFill>
                <a:latin typeface="Browallia New" pitchFamily="34" charset="-34"/>
                <a:cs typeface="Browallia New" pitchFamily="34" charset="-34"/>
              </a:rPr>
              <a:t>                                                           ๒๔ พ.ค. ๖๒</a:t>
            </a:r>
          </a:p>
          <a:p>
            <a:r>
              <a:rPr lang="th-TH" sz="4400" b="1" dirty="0">
                <a:solidFill>
                  <a:srgbClr val="000099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4400" b="1" dirty="0" smtClean="0">
                <a:solidFill>
                  <a:srgbClr val="000099"/>
                </a:solidFill>
                <a:latin typeface="Browallia New" pitchFamily="34" charset="-34"/>
                <a:cs typeface="Browallia New" pitchFamily="34" charset="-34"/>
              </a:rPr>
              <a:t>                        </a:t>
            </a:r>
            <a:r>
              <a:rPr lang="th-TH" sz="4400" b="1" dirty="0">
                <a:solidFill>
                  <a:srgbClr val="000099"/>
                </a:solidFill>
                <a:latin typeface="Browallia New" pitchFamily="34" charset="-34"/>
                <a:cs typeface="Browallia New" pitchFamily="34" charset="-34"/>
              </a:rPr>
              <a:t>	</a:t>
            </a:r>
            <a:r>
              <a:rPr lang="th-TH" sz="4400" b="1" dirty="0" smtClean="0">
                <a:solidFill>
                  <a:srgbClr val="000099"/>
                </a:solidFill>
                <a:latin typeface="Browallia New" pitchFamily="34" charset="-34"/>
                <a:cs typeface="Browallia New" pitchFamily="34" charset="-34"/>
              </a:rPr>
              <a:t>	</a:t>
            </a:r>
            <a:endParaRPr lang="en-US" sz="4400" b="1" dirty="0">
              <a:solidFill>
                <a:srgbClr val="000099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ศ.ดร.วัลลภา เทพหัสดิน ณ อยุธยา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7205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51079" y="1104408"/>
            <a:ext cx="10515600" cy="4351338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4800" b="1" dirty="0" smtClean="0"/>
              <a:t>                 </a:t>
            </a:r>
          </a:p>
          <a:p>
            <a:pPr marL="0" indent="0">
              <a:buNone/>
            </a:pPr>
            <a:r>
              <a:rPr lang="th-TH" sz="4800" b="1"/>
              <a:t> </a:t>
            </a:r>
            <a:r>
              <a:rPr lang="th-TH" sz="4800" b="1" smtClean="0"/>
              <a:t>              </a:t>
            </a:r>
            <a:r>
              <a:rPr lang="th-TH" sz="4800" b="1" dirty="0" smtClean="0"/>
              <a:t>วันนี้วันที่เก้าอีกเดือนเก้า  </a:t>
            </a:r>
          </a:p>
          <a:p>
            <a:pPr marL="0" indent="0">
              <a:buNone/>
            </a:pPr>
            <a:r>
              <a:rPr lang="th-TH" sz="4800" b="1" dirty="0"/>
              <a:t> </a:t>
            </a:r>
            <a:r>
              <a:rPr lang="th-TH" sz="4800" b="1" dirty="0" smtClean="0"/>
              <a:t>  พ.ศ.เล่าหกบวกสามตามด้วยเก้า</a:t>
            </a:r>
          </a:p>
          <a:p>
            <a:pPr marL="0" indent="0">
              <a:buNone/>
            </a:pPr>
            <a:r>
              <a:rPr lang="th-TH" sz="4800" b="1" dirty="0"/>
              <a:t> </a:t>
            </a:r>
            <a:r>
              <a:rPr lang="th-TH" sz="4800" b="1" dirty="0" smtClean="0"/>
              <a:t>  จึงฤกษ์งามยามดีที่พวกเรา</a:t>
            </a:r>
          </a:p>
          <a:p>
            <a:pPr marL="0" indent="0">
              <a:buNone/>
            </a:pPr>
            <a:r>
              <a:rPr lang="th-TH" sz="4800" b="1" dirty="0"/>
              <a:t> </a:t>
            </a:r>
            <a:r>
              <a:rPr lang="th-TH" sz="4800" b="1" dirty="0" smtClean="0"/>
              <a:t>  ได้มาเข้าอบรมเพียรเขียนผลงาน</a:t>
            </a:r>
          </a:p>
          <a:p>
            <a:pPr marL="0" indent="0">
              <a:buNone/>
            </a:pPr>
            <a:r>
              <a:rPr lang="th-TH" sz="4800" b="1" dirty="0"/>
              <a:t> </a:t>
            </a:r>
            <a:r>
              <a:rPr lang="th-TH" sz="4800" b="1" dirty="0" smtClean="0"/>
              <a:t>             </a:t>
            </a:r>
          </a:p>
          <a:p>
            <a:pPr marL="0" indent="0">
              <a:buNone/>
            </a:pPr>
            <a:endParaRPr lang="th-TH" sz="4800" b="1" dirty="0" smtClean="0"/>
          </a:p>
          <a:p>
            <a:pPr marL="0" indent="0">
              <a:buNone/>
            </a:pPr>
            <a:endParaRPr lang="th-TH" sz="4800" b="1" dirty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ศ.ดร.วัลลภา เทพหัสดิน ณ อยุธยา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27703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98489" y="837127"/>
            <a:ext cx="10503795" cy="4528467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4800" b="1" dirty="0" smtClean="0"/>
              <a:t>        </a:t>
            </a:r>
          </a:p>
          <a:p>
            <a:pPr marL="0" indent="0">
              <a:buNone/>
            </a:pPr>
            <a:r>
              <a:rPr lang="th-TH" sz="4800" b="1" dirty="0" smtClean="0"/>
              <a:t>          หากไม่เริ่มก้าวที่หนึ่งซึ่งสำคัญ</a:t>
            </a:r>
          </a:p>
          <a:p>
            <a:pPr marL="0" indent="0">
              <a:buNone/>
            </a:pPr>
            <a:r>
              <a:rPr lang="th-TH" sz="4800" b="1" dirty="0" smtClean="0"/>
              <a:t>ก้าวอื่นนั้นอย่าหวังว่าจะผ่าน</a:t>
            </a:r>
          </a:p>
          <a:p>
            <a:pPr marL="0" indent="0">
              <a:buNone/>
            </a:pPr>
            <a:r>
              <a:rPr lang="th-TH" sz="4800" b="1" dirty="0" smtClean="0"/>
              <a:t>ต้องเริ่มต้นมุ่งหน้าอย่ารอนาน</a:t>
            </a:r>
          </a:p>
          <a:p>
            <a:pPr marL="0" indent="0">
              <a:buNone/>
            </a:pPr>
            <a:r>
              <a:rPr lang="th-TH" sz="4800" b="1" dirty="0" smtClean="0"/>
              <a:t>ก้าวเพื่อการสัมฤทธิ์ประสิทธิ์เทอญ</a:t>
            </a:r>
          </a:p>
          <a:p>
            <a:pPr marL="0" indent="0">
              <a:buNone/>
            </a:pPr>
            <a:r>
              <a:rPr lang="th-TH" sz="4800" b="1" dirty="0"/>
              <a:t> </a:t>
            </a:r>
            <a:r>
              <a:rPr lang="th-TH" sz="4800" b="1" dirty="0" smtClean="0"/>
              <a:t> </a:t>
            </a:r>
            <a:r>
              <a:rPr lang="th-TH" sz="4800" b="1" dirty="0" err="1" smtClean="0"/>
              <a:t>วัลล</a:t>
            </a:r>
            <a:r>
              <a:rPr lang="th-TH" sz="4800" b="1" dirty="0" smtClean="0"/>
              <a:t>ภา เทพหัสดิน ณ อยุธยา</a:t>
            </a:r>
          </a:p>
          <a:p>
            <a:pPr marL="0" indent="0">
              <a:buNone/>
            </a:pPr>
            <a:r>
              <a:rPr lang="th-TH" sz="4800" b="1" dirty="0" smtClean="0"/>
              <a:t>๙ / ๙ / </a:t>
            </a:r>
            <a:r>
              <a:rPr lang="th-TH" sz="4800" b="1" dirty="0"/>
              <a:t>๖</a:t>
            </a:r>
            <a:r>
              <a:rPr lang="th-TH" sz="4800" b="1" dirty="0" smtClean="0"/>
              <a:t>๓</a:t>
            </a:r>
            <a:endParaRPr lang="th-TH" sz="4800" b="1" dirty="0" smtClean="0"/>
          </a:p>
          <a:p>
            <a:pPr marL="0" indent="0">
              <a:buNone/>
            </a:pPr>
            <a:r>
              <a:rPr lang="th-TH" sz="4800" b="1" dirty="0" smtClean="0"/>
              <a:t>                  </a:t>
            </a:r>
            <a:endParaRPr lang="th-TH" sz="4800" b="1" dirty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ศ.ดร.วัลลภา เทพหัสดิน ณ อยุธยา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01089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5109" y="653143"/>
            <a:ext cx="937913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800" b="1" dirty="0" smtClean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         </a:t>
            </a:r>
            <a:r>
              <a:rPr lang="th-TH" sz="4800" b="1" dirty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4800" b="1" dirty="0" smtClean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การประเมินผลงานวิชาการ </a:t>
            </a:r>
            <a:endParaRPr lang="en-US" sz="4800" b="1" dirty="0">
              <a:solidFill>
                <a:srgbClr val="00206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06434" y="2062889"/>
            <a:ext cx="9144000" cy="2387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ผู้ทรงคุณวุฒิประเมินผลงานทางวิชาการตามแบบประเมินที่สถาบันการศึกษาแห่งนั้น</a:t>
            </a:r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กำหนด ตาม</a:t>
            </a:r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เกณฑ์ </a:t>
            </a:r>
            <a:r>
              <a:rPr lang="th-TH" b="1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สกอ</a:t>
            </a:r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.</a:t>
            </a:r>
            <a:endParaRPr lang="th-TH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ศ.ดร.วัลลภา เทพหัสดิน ณ อยุธยา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743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6927" y="89725"/>
            <a:ext cx="6396709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800" b="1" dirty="0" smtClean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                 บทคัดย่อ</a:t>
            </a:r>
            <a:endParaRPr lang="en-US" sz="4800" b="1" dirty="0">
              <a:solidFill>
                <a:srgbClr val="00206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920722"/>
            <a:ext cx="11469058" cy="11623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48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๑. ชื่อวิจัยภาษาไทยภาษาอังกฤษ ไม่ตรงกัน เช่น  </a:t>
            </a:r>
            <a:endParaRPr lang="th-TH" sz="48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ศ.ดร.วัลลภา เทพหัสดิน ณ อยุธยา</a:t>
            </a:r>
            <a:endParaRPr lang="th-TH"/>
          </a:p>
        </p:txBody>
      </p:sp>
      <p:sp>
        <p:nvSpPr>
          <p:cNvPr id="2" name="Rectangle 1"/>
          <p:cNvSpPr/>
          <p:nvPr/>
        </p:nvSpPr>
        <p:spPr>
          <a:xfrm>
            <a:off x="0" y="1987013"/>
            <a:ext cx="12192000" cy="30469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th-TH" sz="4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การพัฒนา</a:t>
            </a:r>
            <a:r>
              <a:rPr lang="th-TH" sz="48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รูปแบบ</a:t>
            </a:r>
            <a:r>
              <a:rPr lang="th-TH" sz="4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โปรแกรมการสอนภาษาอังกฤษ</a:t>
            </a:r>
            <a:r>
              <a:rPr lang="th-TH" sz="48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สำหรับ</a:t>
            </a:r>
            <a:r>
              <a:rPr lang="th-TH" sz="4800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นักเรียน</a:t>
            </a:r>
            <a:r>
              <a:rPr lang="en-US" sz="48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</a:t>
            </a:r>
          </a:p>
          <a:p>
            <a:r>
              <a:rPr lang="en-US" sz="4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en-US" sz="48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  </a:t>
            </a:r>
            <a:r>
              <a:rPr lang="th-TH" sz="48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ประถมศึกษา</a:t>
            </a:r>
          </a:p>
          <a:p>
            <a:r>
              <a:rPr lang="en-US" sz="48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ENGLISH PROGRAM  DEVELOPMENT FOR ELEMENTARY    </a:t>
            </a:r>
          </a:p>
          <a:p>
            <a:r>
              <a:rPr lang="en-US" sz="4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en-US" sz="48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  EDUCATION</a:t>
            </a:r>
            <a:endParaRPr lang="th-TH" sz="4800" b="1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015940"/>
            <a:ext cx="12050948" cy="156966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th-TH" sz="48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การบริหารความเสี่ยงสำหรับมหาวิทยาลัย</a:t>
            </a:r>
            <a:r>
              <a:rPr lang="en-US" sz="48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</a:t>
            </a:r>
          </a:p>
          <a:p>
            <a:r>
              <a:rPr lang="en-US" sz="4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en-US" sz="48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RISK </a:t>
            </a:r>
            <a:r>
              <a:rPr lang="en-US" sz="4800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MANAGEMENT</a:t>
            </a:r>
            <a:r>
              <a:rPr lang="en-US" sz="48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FOR </a:t>
            </a:r>
            <a:r>
              <a:rPr lang="en-US" sz="4800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HIGHER EDUCATION</a:t>
            </a:r>
            <a:endParaRPr lang="th-TH" sz="4800" b="1" dirty="0" smtClean="0">
              <a:solidFill>
                <a:srgbClr val="FF00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9192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6927" y="89725"/>
            <a:ext cx="6396709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800" b="1" dirty="0" smtClean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                 </a:t>
            </a:r>
            <a:r>
              <a:rPr lang="th-TH" sz="4800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บทคัดย่อ</a:t>
            </a:r>
            <a:endParaRPr lang="en-US" sz="4800" b="1" dirty="0">
              <a:solidFill>
                <a:srgbClr val="FF000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ศ.ดร.วัลลภา เทพหัสดิน ณ อยุธยา</a:t>
            </a:r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18472" y="1187652"/>
            <a:ext cx="121920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h-TH" sz="4800" b="1" dirty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4800" b="1" dirty="0" smtClean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๒. ชื่อผู้วิจัย ในบทคัดย่อกับฉบับสมบูรณ์ ไม่ตรงกัน</a:t>
            </a:r>
            <a:endParaRPr lang="en-US" sz="4800" b="1" dirty="0">
              <a:solidFill>
                <a:srgbClr val="00206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471" y="2105505"/>
            <a:ext cx="12034983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th-TH" sz="4800" b="1" dirty="0">
                <a:solidFill>
                  <a:srgbClr val="FF0000"/>
                </a:solidFill>
              </a:rPr>
              <a:t> </a:t>
            </a:r>
            <a:r>
              <a:rPr lang="th-TH" sz="4800" b="1" dirty="0" smtClean="0"/>
              <a:t>๓.</a:t>
            </a:r>
            <a:r>
              <a:rPr lang="th-TH" sz="4800" b="1" dirty="0" smtClean="0">
                <a:solidFill>
                  <a:srgbClr val="FF0000"/>
                </a:solidFill>
              </a:rPr>
              <a:t> </a:t>
            </a:r>
            <a:r>
              <a:rPr lang="th-TH" sz="4800" b="1" dirty="0" smtClean="0">
                <a:solidFill>
                  <a:srgbClr val="002060"/>
                </a:solidFill>
              </a:rPr>
              <a:t>วัตถุประสงค์การวิจัย</a:t>
            </a:r>
            <a:r>
              <a:rPr lang="th-TH" sz="4800" b="1" dirty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ในบทคัดย่อกับฉบับสมบูรณ์ ไม่ตรงกัน</a:t>
            </a:r>
            <a:endParaRPr lang="th-TH" sz="4800" b="1" dirty="0"/>
          </a:p>
        </p:txBody>
      </p:sp>
      <p:sp>
        <p:nvSpPr>
          <p:cNvPr id="9" name="Rectangle 8"/>
          <p:cNvSpPr/>
          <p:nvPr/>
        </p:nvSpPr>
        <p:spPr>
          <a:xfrm>
            <a:off x="25135" y="2936502"/>
            <a:ext cx="12034983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th-TH" sz="4800" b="1" dirty="0">
                <a:solidFill>
                  <a:srgbClr val="FF0000"/>
                </a:solidFill>
              </a:rPr>
              <a:t> </a:t>
            </a:r>
            <a:r>
              <a:rPr lang="th-TH" sz="4800" b="1" dirty="0"/>
              <a:t>๔</a:t>
            </a:r>
            <a:r>
              <a:rPr lang="th-TH" sz="4800" b="1" dirty="0" smtClean="0"/>
              <a:t>.</a:t>
            </a:r>
            <a:r>
              <a:rPr lang="th-TH" sz="4800" b="1" dirty="0" smtClean="0">
                <a:solidFill>
                  <a:srgbClr val="FF0000"/>
                </a:solidFill>
              </a:rPr>
              <a:t> </a:t>
            </a:r>
            <a:r>
              <a:rPr lang="th-TH" sz="4800" b="1" dirty="0" smtClean="0">
                <a:solidFill>
                  <a:srgbClr val="002060"/>
                </a:solidFill>
              </a:rPr>
              <a:t>กลุ่มตัวอย่างในบท</a:t>
            </a:r>
            <a:r>
              <a:rPr lang="th-TH" sz="4800" b="1" dirty="0" smtClean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คัดย่อ</a:t>
            </a:r>
            <a:r>
              <a:rPr lang="th-TH" sz="4800" b="1" dirty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กับฉบับสมบูรณ์ </a:t>
            </a:r>
            <a:r>
              <a:rPr lang="th-TH" sz="4800" b="1" dirty="0" smtClean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ไม่เหมือนกัน</a:t>
            </a:r>
            <a:endParaRPr lang="th-TH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3767499"/>
            <a:ext cx="1219200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800" b="1" dirty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 ๕</a:t>
            </a:r>
            <a:r>
              <a:rPr lang="th-TH" sz="4800" b="1" dirty="0" smtClean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. ผลการวิจัย ในบทคัดย่อกับฉบับสมบูรณ์ ไม่ตรงกัน</a:t>
            </a:r>
            <a:endParaRPr lang="en-US" sz="4800" b="1" dirty="0">
              <a:solidFill>
                <a:srgbClr val="002060"/>
              </a:solidFill>
              <a:latin typeface="Browallia New" pitchFamily="34" charset="-34"/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0741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8546" y="212695"/>
            <a:ext cx="12192000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800" b="1" dirty="0" smtClean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           </a:t>
            </a:r>
            <a:r>
              <a:rPr lang="th-TH" sz="4800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สารบัญ</a:t>
            </a:r>
            <a:r>
              <a:rPr lang="th-TH" sz="4800" b="1" dirty="0" smtClean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 </a:t>
            </a:r>
          </a:p>
          <a:p>
            <a:r>
              <a:rPr lang="th-TH" sz="4800" b="1" dirty="0" smtClean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     ระบุหน้าไม่ตรงกับที่พิมพ์ไว้</a:t>
            </a:r>
            <a:endParaRPr lang="en-US" sz="4800" b="1" dirty="0">
              <a:solidFill>
                <a:srgbClr val="00206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ศ.ดร.วัลลภา เทพหัสดิน ณ อยุธยา</a:t>
            </a:r>
            <a:endParaRPr lang="th-TH"/>
          </a:p>
        </p:txBody>
      </p:sp>
      <p:sp>
        <p:nvSpPr>
          <p:cNvPr id="12" name="TextBox 11"/>
          <p:cNvSpPr txBox="1"/>
          <p:nvPr/>
        </p:nvSpPr>
        <p:spPr>
          <a:xfrm>
            <a:off x="0" y="1865263"/>
            <a:ext cx="12192000" cy="15696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800" b="1" dirty="0" smtClean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      </a:t>
            </a:r>
            <a:r>
              <a:rPr lang="th-TH" sz="4800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ภาพ </a:t>
            </a:r>
            <a:r>
              <a:rPr lang="th-TH" sz="4800" b="1" dirty="0" smtClean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ตาราง และกราฟ</a:t>
            </a:r>
          </a:p>
          <a:p>
            <a:r>
              <a:rPr lang="th-TH" sz="4800" b="1" dirty="0" smtClean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             ที่นำมาใส่ในการวิจัยไม่ระบุแหล่งที่มา  </a:t>
            </a:r>
            <a:endParaRPr lang="en-US" sz="4800" b="1" dirty="0">
              <a:solidFill>
                <a:srgbClr val="00206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518993"/>
            <a:ext cx="12192000" cy="30469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th-TH" sz="4800" b="1" dirty="0" smtClean="0">
                <a:solidFill>
                  <a:srgbClr val="FF0000"/>
                </a:solidFill>
              </a:rPr>
              <a:t>        การคัดลอก</a:t>
            </a:r>
          </a:p>
          <a:p>
            <a:r>
              <a:rPr lang="th-TH" sz="4800" b="1" dirty="0" smtClean="0"/>
              <a:t>คัดลอกแผนการสอน ตารางปฏิบัติการ หลักการของผู้อื่นมาใส่ แม้อ้างอิง ก็ไม่ถูกต้อง ควรมีการวิเคราะห์ สังเคราะห์ สรุป แสดงข้อคิดเห็นของผู้เสนอขอต่อข้อความที่ลอกมา</a:t>
            </a:r>
            <a:endParaRPr lang="th-TH" sz="4800" b="1" dirty="0"/>
          </a:p>
        </p:txBody>
      </p:sp>
    </p:spTree>
    <p:extLst>
      <p:ext uri="{BB962C8B-B14F-4D97-AF65-F5344CB8AC3E}">
        <p14:creationId xmlns:p14="http://schemas.microsoft.com/office/powerpoint/2010/main" val="164419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523614"/>
            <a:ext cx="12192000" cy="4524315"/>
          </a:xfrm>
          <a:prstGeom prst="rect">
            <a:avLst/>
          </a:prstGeom>
          <a:solidFill>
            <a:srgbClr val="FACEEB"/>
          </a:solidFill>
        </p:spPr>
        <p:txBody>
          <a:bodyPr wrap="square">
            <a:spAutoFit/>
          </a:bodyPr>
          <a:lstStyle/>
          <a:p>
            <a:r>
              <a:rPr lang="th-TH" sz="4800" b="1" dirty="0">
                <a:solidFill>
                  <a:srgbClr val="FF0000"/>
                </a:solidFill>
              </a:rPr>
              <a:t> </a:t>
            </a:r>
            <a:r>
              <a:rPr lang="th-TH" sz="4800" b="1" dirty="0" smtClean="0">
                <a:solidFill>
                  <a:srgbClr val="FF0000"/>
                </a:solidFill>
              </a:rPr>
              <a:t>   วัตถุประสงค์</a:t>
            </a:r>
            <a:r>
              <a:rPr lang="th-TH" sz="4800" b="1" dirty="0" smtClean="0"/>
              <a:t>การวิจัยเขียนเหมือนขั้นตอนการวิจัย เช่น</a:t>
            </a:r>
          </a:p>
          <a:p>
            <a:r>
              <a:rPr lang="th-TH" sz="4800" b="1" dirty="0" smtClean="0"/>
              <a:t>ชื่อเรื่อง การพัฒนาการอ่านภาษาอังกฤษของนักศึกษา </a:t>
            </a:r>
          </a:p>
          <a:p>
            <a:r>
              <a:rPr lang="th-TH" sz="4800" b="1" dirty="0"/>
              <a:t> </a:t>
            </a:r>
            <a:r>
              <a:rPr lang="th-TH" sz="4800" b="1" dirty="0" smtClean="0"/>
              <a:t>    ๑.  ศึกษาสภาพการอ่านของนักศึกษาจากเอกสาร</a:t>
            </a:r>
          </a:p>
          <a:p>
            <a:r>
              <a:rPr lang="th-TH" sz="4800" b="1" dirty="0"/>
              <a:t> </a:t>
            </a:r>
            <a:r>
              <a:rPr lang="th-TH" sz="4800" b="1" dirty="0" smtClean="0"/>
              <a:t>    ๒. ประเมินการอ่าน</a:t>
            </a:r>
            <a:r>
              <a:rPr lang="th-TH" sz="4800" b="1" dirty="0"/>
              <a:t>ของ</a:t>
            </a:r>
            <a:r>
              <a:rPr lang="th-TH" sz="4800" b="1" dirty="0" smtClean="0"/>
              <a:t>นักศึกษา</a:t>
            </a:r>
          </a:p>
          <a:p>
            <a:r>
              <a:rPr lang="th-TH" sz="4800" b="1" dirty="0"/>
              <a:t> </a:t>
            </a:r>
            <a:r>
              <a:rPr lang="th-TH" sz="4800" b="1" dirty="0" smtClean="0"/>
              <a:t>    ๓. ฝึกทักษะการอ่านและเปรียบเทียบผล</a:t>
            </a:r>
          </a:p>
          <a:p>
            <a:r>
              <a:rPr lang="th-TH" sz="4800" b="1" dirty="0"/>
              <a:t> </a:t>
            </a:r>
            <a:r>
              <a:rPr lang="th-TH" sz="4800" b="1" dirty="0" smtClean="0"/>
              <a:t>      </a:t>
            </a:r>
            <a:endParaRPr lang="th-TH" sz="4800" b="1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ศ.ดร.วัลลภา เทพหัสดิน ณ อยุธยา</a:t>
            </a:r>
            <a:endParaRPr lang="th-TH"/>
          </a:p>
        </p:txBody>
      </p:sp>
      <p:sp>
        <p:nvSpPr>
          <p:cNvPr id="13" name="Rectangle 12"/>
          <p:cNvSpPr/>
          <p:nvPr/>
        </p:nvSpPr>
        <p:spPr>
          <a:xfrm>
            <a:off x="0" y="304965"/>
            <a:ext cx="12159672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th-TH" sz="4800" b="1" dirty="0">
                <a:solidFill>
                  <a:srgbClr val="FF0000"/>
                </a:solidFill>
              </a:rPr>
              <a:t> </a:t>
            </a:r>
            <a:r>
              <a:rPr lang="th-TH" sz="4800" b="1" dirty="0" smtClean="0">
                <a:solidFill>
                  <a:srgbClr val="FF0000"/>
                </a:solidFill>
              </a:rPr>
              <a:t>    นิยามศัพท์</a:t>
            </a:r>
            <a:r>
              <a:rPr lang="th-TH" sz="4800" b="1" dirty="0" smtClean="0"/>
              <a:t>เฉพาะ ไม่ครบถ้วน ตามชื่อการวิจัย</a:t>
            </a:r>
            <a:endParaRPr lang="th-TH" sz="4800" b="1" dirty="0"/>
          </a:p>
        </p:txBody>
      </p:sp>
    </p:spTree>
    <p:extLst>
      <p:ext uri="{BB962C8B-B14F-4D97-AF65-F5344CB8AC3E}">
        <p14:creationId xmlns:p14="http://schemas.microsoft.com/office/powerpoint/2010/main" val="329298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ศ.ดร.วัลลภา เทพหัสดิน ณ อยุธยา</a:t>
            </a:r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0" y="934340"/>
            <a:ext cx="12127345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800" b="1" dirty="0" smtClean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4800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เครื่องมือ</a:t>
            </a:r>
            <a:r>
              <a:rPr lang="th-TH" sz="4800" b="1" dirty="0" smtClean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วิจัย ขาดการอธิบายที่มา ขาดการตรวจสอบคุณภาพ</a:t>
            </a:r>
          </a:p>
          <a:p>
            <a:r>
              <a:rPr lang="th-TH" sz="4800" b="1" dirty="0" smtClean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ใช้เครื่องมือวิจัยไม่ตรงกับกลุ่มตัวอย่าง เช่นใช้แบบพัฒนาเด็กปฐมวัยไปวัดเด็กประถมศึกษา</a:t>
            </a:r>
            <a:endParaRPr lang="en-US" sz="4800" b="1" dirty="0">
              <a:solidFill>
                <a:srgbClr val="00206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28" y="3371438"/>
            <a:ext cx="12159672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th-TH" sz="4800" b="1" dirty="0">
                <a:solidFill>
                  <a:srgbClr val="FF0000"/>
                </a:solidFill>
              </a:rPr>
              <a:t> </a:t>
            </a:r>
            <a:r>
              <a:rPr lang="th-TH" sz="4800" b="1" dirty="0" smtClean="0">
                <a:solidFill>
                  <a:srgbClr val="FF0000"/>
                </a:solidFill>
              </a:rPr>
              <a:t>   </a:t>
            </a:r>
            <a:r>
              <a:rPr lang="th-TH" sz="4800" b="1" dirty="0" smtClean="0">
                <a:solidFill>
                  <a:srgbClr val="002060"/>
                </a:solidFill>
              </a:rPr>
              <a:t>ใช้เครื่องมือวิจัยไม่ครบถ้วน ตามที่ระบุไว้ในบทที่๓</a:t>
            </a:r>
            <a:endParaRPr lang="th-TH" sz="48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" y="4380184"/>
            <a:ext cx="12127345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h-TH" sz="4400" b="1" dirty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4400" b="1" dirty="0" smtClean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     รายงานผลการวิจัย ไม่ครบถ้วนตามเครื่องมือ เช่น มีแบบสัมภาษณ์ แต่ไม่มีผลการสัมภาษณ์ </a:t>
            </a:r>
            <a:endParaRPr lang="en-US" sz="4400" b="1" dirty="0">
              <a:solidFill>
                <a:srgbClr val="002060"/>
              </a:solidFill>
              <a:latin typeface="Browallia New" pitchFamily="34" charset="-34"/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36730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560</Words>
  <Application>Microsoft Office PowerPoint</Application>
  <PresentationFormat>กำหนดเอง</PresentationFormat>
  <Paragraphs>79</Paragraphs>
  <Slides>12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12</vt:i4>
      </vt:variant>
    </vt:vector>
  </HeadingPairs>
  <TitlesOfParts>
    <vt:vector size="13" baseType="lpstr">
      <vt:lpstr>Office Theme</vt:lpstr>
      <vt:lpstr> สรุปการประเมินของผู้ทรงคุณวุฒิผลงานทางวิชาการ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เก็บตกจากที่ประชุมผู้ทรงคุณวุฒิประเมินผลงานทางวิชาการ</dc:title>
  <dc:creator>BSRU</dc:creator>
  <cp:lastModifiedBy>User</cp:lastModifiedBy>
  <cp:revision>89</cp:revision>
  <cp:lastPrinted>2018-07-01T10:53:01Z</cp:lastPrinted>
  <dcterms:created xsi:type="dcterms:W3CDTF">2018-07-01T05:00:01Z</dcterms:created>
  <dcterms:modified xsi:type="dcterms:W3CDTF">2020-09-09T06:51:24Z</dcterms:modified>
</cp:coreProperties>
</file>