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4" r:id="rId9"/>
    <p:sldId id="295" r:id="rId10"/>
    <p:sldId id="291" r:id="rId11"/>
    <p:sldId id="258" r:id="rId12"/>
    <p:sldId id="268" r:id="rId13"/>
    <p:sldId id="260" r:id="rId14"/>
    <p:sldId id="261" r:id="rId15"/>
    <p:sldId id="262" r:id="rId16"/>
    <p:sldId id="264" r:id="rId17"/>
    <p:sldId id="265" r:id="rId18"/>
    <p:sldId id="267" r:id="rId19"/>
    <p:sldId id="266" r:id="rId20"/>
    <p:sldId id="271" r:id="rId21"/>
    <p:sldId id="269" r:id="rId22"/>
    <p:sldId id="270" r:id="rId23"/>
    <p:sldId id="273" r:id="rId24"/>
    <p:sldId id="272" r:id="rId25"/>
    <p:sldId id="274" r:id="rId26"/>
    <p:sldId id="275" r:id="rId27"/>
    <p:sldId id="276" r:id="rId28"/>
    <p:sldId id="277" r:id="rId29"/>
    <p:sldId id="292" r:id="rId30"/>
    <p:sldId id="293" r:id="rId3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 autoAdjust="0"/>
    <p:restoredTop sz="86160" autoAdjust="0"/>
  </p:normalViewPr>
  <p:slideViewPr>
    <p:cSldViewPr snapToGrid="0">
      <p:cViewPr varScale="1">
        <p:scale>
          <a:sx n="86" d="100"/>
          <a:sy n="86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39A4B1-2704-432F-BD21-28AC3708B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193965D-A174-497A-A486-F79A94FF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D1F905-7CF4-48D2-AB4E-1744C936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DDBDE89-E36F-4DE8-BC5D-344716DD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BFDD853-5C05-4373-AD92-D2904F55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627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944259-A9A3-4BE2-824B-1903BBB5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02181D-97C7-4D1A-8C99-57AD89D1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BAF1373-769A-402E-BB4F-8066EF60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B165F44-5A07-4EA7-BBCA-24E8F1B9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FB32DC-CD7E-4608-80F5-BBBE1DE8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5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6CB9970-309E-4F7A-A30F-E13D157E2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3173C9E-3FF5-4A61-B90E-0557B8915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B67ECC-31B2-44F4-BA70-BAD001D2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C3013B2-2B6F-4A5E-B788-5F5470B6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47158A-9009-4B37-9D60-E3EDB758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31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A8DC3C-21F3-4CFD-899A-BAFFE63C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FA8B84-A54A-4026-BC20-347B6ED8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60FA6F8-1F5C-4025-9E07-BF4EE3C4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0E111E2-4FAD-4FC0-8C75-45CCC998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38CCA64-98EC-4057-ABB5-BDDA856C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88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1EF920-77E5-40D3-AD9B-7F693126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B1D8003-0395-4060-80FA-6AB108F6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0A2163-6EB6-403B-996D-83C6A834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20E61C6-E956-4B95-B2E6-728069D5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36FA251-EF52-4A28-86B5-478951FE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7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41C874-735B-4183-A18F-E4629D5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056515C-E87D-42A8-9A77-CAF1EF476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067CADA-0C39-4AEF-AACC-189D52610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1CF2160-7274-4A01-96CE-D6302AE2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1F29A0B-AFEF-4B3A-A8A8-18785529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239A75C-439B-4282-B173-430A9BE3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4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73439F-D0EC-4D3A-A408-D3E86AAB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22506C0-0DBE-4F01-A113-1313DAB9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95E9E2-5566-4E43-A63D-D68E5F2EE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C5BDB10-F548-41CE-BA82-F8E1FC846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4F54305-C51B-476D-AA1D-CEBD8FC66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758ABE1-9387-4507-90D9-49A71505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0D2E859-35A8-45E3-9208-472BD56F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EE1E1F3-C87C-40C2-ABE3-F933EED8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5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7B5DEE-0E34-414B-A754-883B8135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03B6157-83A6-4645-980E-D9BF036A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7B6A306-7AFE-418F-868C-3F7B6EAF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B52C537-D1B1-4FBD-902C-617239A2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52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6776B63-F03B-46A1-A755-99749531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5365970-3AEB-4044-BCC9-57817689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0E20B39-6718-4684-BAB1-BD529577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75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168358-092A-462F-85AD-B576B013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0BC827-7FA1-41C3-91F7-F43CC3CE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1A4EA89-0E31-433A-8C43-4257938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68A931F-19E3-4A07-B0FE-E608E9AB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ABF299A-A0E4-4AA7-BF38-3F0C4FB4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32BFEF4-FBBF-4964-B1FC-21BDEEC6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096D2A-30D0-4D43-BD57-353842B9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414C453-6B3F-4AB5-871F-660F7029D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C00C29B-3BA0-4FDE-BFC3-076064DB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147B5E-77D0-490E-890A-C5EFE3A2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EB695C7-EE87-41C7-910E-D5877B76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FC01ABC-94FF-428C-B32C-108217D3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26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322">
              <a:schemeClr val="accent4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41A8B08-2007-4458-9F43-06303128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0D34E36-D538-4FD9-9F5E-B7BAD32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21555E4-5A66-4997-A514-911D41A7A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00A1-A75B-4B1F-B159-5AEBFBBD56D0}" type="datetimeFigureOut">
              <a:rPr lang="th-TH" smtClean="0"/>
              <a:t>08/09/63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7BB274-B712-49B7-B6D3-8B761806C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248EC98-C75D-4183-A8AF-80D199748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2DF5-0712-4A52-8ABE-9F5E00493A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60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freelookup/form/author.uri?zone=TopNavBar&amp;origin=NO%20ORIGIN%20DEFINED" TargetMode="External"/><Relationship Id="rId2" Type="http://schemas.openxmlformats.org/officeDocument/2006/relationships/hyperlink" Target="https://www.scopus.com/freelookup/form/author.u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C676D2-7F4D-4A6E-9599-EEDF7B563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550" y="303213"/>
            <a:ext cx="9144000" cy="2387600"/>
          </a:xfr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6600" dirty="0"/>
              <a:t>หลักเกณฑ์การขอตำแหน่งทางวิชาการ</a:t>
            </a:r>
            <a:br>
              <a:rPr lang="th-TH" sz="6600" dirty="0"/>
            </a:br>
            <a:r>
              <a:rPr lang="th-TH" sz="6600" dirty="0"/>
              <a:t>ประกาศ </a:t>
            </a:r>
            <a:r>
              <a:rPr lang="th-TH" sz="6600" dirty="0" err="1"/>
              <a:t>กพ</a:t>
            </a:r>
            <a:r>
              <a:rPr lang="th-TH" sz="6600" dirty="0"/>
              <a:t>อ. </a:t>
            </a:r>
            <a:r>
              <a:rPr lang="en-US" sz="6600" dirty="0"/>
              <a:t>63</a:t>
            </a:r>
            <a:endParaRPr lang="th-TH" sz="66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C1328FD-2405-419C-9BD4-A601EB09195F}"/>
              </a:ext>
            </a:extLst>
          </p:cNvPr>
          <p:cNvSpPr txBox="1"/>
          <p:nvPr/>
        </p:nvSpPr>
        <p:spPr>
          <a:xfrm>
            <a:off x="3352800" y="3429000"/>
            <a:ext cx="614362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/>
              <a:t>โดย  ศาสตราจารย์ ดร. สุเทพ  สวนใต้</a:t>
            </a:r>
            <a:br>
              <a:rPr lang="th-TH" sz="3600" dirty="0"/>
            </a:br>
            <a:r>
              <a:rPr lang="th-TH" sz="3600" dirty="0"/>
              <a:t>กรรมการ </a:t>
            </a:r>
            <a:r>
              <a:rPr lang="th-TH" sz="3600" dirty="0" err="1"/>
              <a:t>กพ</a:t>
            </a:r>
            <a:r>
              <a:rPr lang="th-TH" sz="3600" dirty="0"/>
              <a:t>อ. มหาวิทยาลัยราชภัฏลำปาง</a:t>
            </a:r>
            <a:br>
              <a:rPr lang="th-TH" sz="3600" dirty="0"/>
            </a:br>
            <a:r>
              <a:rPr lang="th-TH" sz="3600" dirty="0"/>
              <a:t> มหาวิทยาลัยเชียงใหม่</a:t>
            </a:r>
          </a:p>
        </p:txBody>
      </p:sp>
    </p:spTree>
    <p:extLst>
      <p:ext uri="{BB962C8B-B14F-4D97-AF65-F5344CB8AC3E}">
        <p14:creationId xmlns:p14="http://schemas.microsoft.com/office/powerpoint/2010/main" val="254235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AA56E3-7D63-438C-831F-BCF83012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56271AE-663F-4F5E-8221-5400C258E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" y="47518"/>
            <a:ext cx="5044546" cy="6816732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7CA1DC1-A960-4B75-89CA-D5503581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82" y="2317637"/>
            <a:ext cx="5991241" cy="1959832"/>
          </a:xfrm>
          <a:prstGeom prst="rect">
            <a:avLst/>
          </a:prstGeom>
        </p:spPr>
      </p:pic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EF5C6950-99DE-4756-A7F3-79328D347249}"/>
              </a:ext>
            </a:extLst>
          </p:cNvPr>
          <p:cNvCxnSpPr/>
          <p:nvPr/>
        </p:nvCxnSpPr>
        <p:spPr>
          <a:xfrm>
            <a:off x="9822730" y="3344688"/>
            <a:ext cx="1310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56077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002060"/>
                </a:solidFill>
              </a:rPr>
              <a:t>ตำแหน่งผู้ช่วยศาสตราจารย์</a:t>
            </a: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40014"/>
              </p:ext>
            </p:extLst>
          </p:nvPr>
        </p:nvGraphicFramePr>
        <p:xfrm>
          <a:off x="100544" y="1605651"/>
          <a:ext cx="11943428" cy="392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319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230880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859796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895735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114081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1234015">
                  <a:extLst>
                    <a:ext uri="{9D8B030D-6E8A-4147-A177-3AD203B41FA5}">
                      <a16:colId xmlns:a16="http://schemas.microsoft.com/office/drawing/2014/main" val="1635980196"/>
                    </a:ext>
                  </a:extLst>
                </a:gridCol>
                <a:gridCol w="3051602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21725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บทความวิชาการ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465953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(B)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- </a:t>
                      </a:r>
                      <a:r>
                        <a:rPr lang="th-TH" sz="2800" dirty="0"/>
                        <a:t>ในฐานที่ </a:t>
                      </a:r>
                      <a:r>
                        <a:rPr lang="th-TH" sz="2800" dirty="0" err="1"/>
                        <a:t>กพ</a:t>
                      </a:r>
                      <a:r>
                        <a:rPr lang="th-TH" sz="2800" dirty="0"/>
                        <a:t>อ. กำหนด</a:t>
                      </a:r>
                      <a:br>
                        <a:rPr lang="th-TH" sz="2800" dirty="0"/>
                      </a:br>
                      <a:r>
                        <a:rPr lang="en-US" sz="2800" dirty="0"/>
                        <a:t>- </a:t>
                      </a:r>
                      <a:r>
                        <a:rPr lang="th-TH" sz="2800" dirty="0"/>
                        <a:t>อย่างน้อย </a:t>
                      </a:r>
                      <a:r>
                        <a:rPr lang="en-US" sz="2800" dirty="0"/>
                        <a:t>1 </a:t>
                      </a:r>
                      <a:r>
                        <a:rPr lang="th-TH" sz="2800" dirty="0"/>
                        <a:t>เรื่อง เป็น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  first  author </a:t>
                      </a:r>
                      <a:r>
                        <a:rPr lang="th-TH" sz="2800" dirty="0"/>
                        <a:t>หรือ </a:t>
                      </a:r>
                      <a:r>
                        <a:rPr lang="en-US" sz="2800" dirty="0"/>
                        <a:t>  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  corresponding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  author</a:t>
                      </a:r>
                      <a:br>
                        <a:rPr lang="th-TH" sz="3200" dirty="0"/>
                      </a:b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465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(B)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 (B)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  <a:tr h="465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70C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(B)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 (B)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70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(B)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 (B)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4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36334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dirty="0">
                <a:solidFill>
                  <a:srgbClr val="002060"/>
                </a:solidFill>
              </a:rPr>
              <a:t>ตำแหน่งผู้ช่วยศาสตราจารย์ </a:t>
            </a:r>
            <a:r>
              <a:rPr lang="th-TH" sz="3200" dirty="0">
                <a:solidFill>
                  <a:srgbClr val="FF0000"/>
                </a:solidFill>
              </a:rPr>
              <a:t>(</a:t>
            </a:r>
            <a:r>
              <a:rPr lang="th-TH" sz="3200" b="0" dirty="0">
                <a:solidFill>
                  <a:srgbClr val="FF0000"/>
                </a:solidFill>
              </a:rPr>
              <a:t>เฉพาะสังคม และ มนุษย์)</a:t>
            </a:r>
            <a:endParaRPr lang="th-TH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64701"/>
              </p:ext>
            </p:extLst>
          </p:nvPr>
        </p:nvGraphicFramePr>
        <p:xfrm>
          <a:off x="322118" y="982194"/>
          <a:ext cx="11869882" cy="582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729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223300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848344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884061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107221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1635980196"/>
                    </a:ext>
                  </a:extLst>
                </a:gridCol>
                <a:gridCol w="3026692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94050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บทความวิชาการ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1+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1= 2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 </a:t>
                      </a:r>
                      <a:r>
                        <a:rPr lang="th-TH" sz="2800" dirty="0"/>
                        <a:t>ในฐานที่ </a:t>
                      </a:r>
                      <a:r>
                        <a:rPr lang="th-TH" sz="2800" dirty="0" err="1"/>
                        <a:t>กพ</a:t>
                      </a:r>
                      <a:r>
                        <a:rPr lang="th-TH" sz="2800" dirty="0"/>
                        <a:t>อ. กำหนด</a:t>
                      </a:r>
                      <a:br>
                        <a:rPr lang="th-TH" sz="2800" dirty="0"/>
                      </a:br>
                      <a:r>
                        <a:rPr lang="en-US" sz="2800" dirty="0"/>
                        <a:t>- </a:t>
                      </a:r>
                      <a:r>
                        <a:rPr lang="th-TH" sz="2800" dirty="0"/>
                        <a:t>ผลงานอย่างน้อย </a:t>
                      </a:r>
                      <a:r>
                        <a:rPr lang="en-US" sz="2800" dirty="0"/>
                        <a:t>1 </a:t>
                      </a:r>
                      <a:r>
                        <a:rPr lang="th-TH" sz="2800" dirty="0"/>
                        <a:t>เรื่อง เป็น</a:t>
                      </a:r>
                      <a:r>
                        <a:rPr lang="en-US" sz="2800" dirty="0"/>
                        <a:t> first  author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2335"/>
                  </a:ext>
                </a:extLst>
              </a:tr>
              <a:tr h="82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(B)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 (B)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63467"/>
                  </a:ext>
                </a:extLst>
              </a:tr>
              <a:tr h="13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(B)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1(B)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31107"/>
                  </a:ext>
                </a:extLst>
              </a:tr>
              <a:tr h="382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(B)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1(B)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53098"/>
                  </a:ext>
                </a:extLst>
              </a:tr>
              <a:tr h="24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+1 = 2(B)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0799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1(B)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0968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1(B)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5262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1(B)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0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9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36334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</a:rPr>
              <a:t>ตำแหน่งรองศาสตราจารย์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55079"/>
              </p:ext>
            </p:extLst>
          </p:nvPr>
        </p:nvGraphicFramePr>
        <p:xfrm>
          <a:off x="248575" y="1447062"/>
          <a:ext cx="118161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07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233661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863997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501699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514917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1236803">
                  <a:extLst>
                    <a:ext uri="{9D8B030D-6E8A-4147-A177-3AD203B41FA5}">
                      <a16:colId xmlns:a16="http://schemas.microsoft.com/office/drawing/2014/main" val="1635980196"/>
                    </a:ext>
                  </a:extLst>
                </a:gridCol>
                <a:gridCol w="3058496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217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dirty="0">
                          <a:solidFill>
                            <a:srgbClr val="FFFF00"/>
                          </a:solidFill>
                        </a:rPr>
                      </a:br>
                      <a:r>
                        <a:rPr lang="th-TH" sz="4000" dirty="0">
                          <a:solidFill>
                            <a:srgbClr val="FFFF00"/>
                          </a:solidFill>
                        </a:rPr>
                        <a:t>วิธีที่ 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th-TH" sz="4000" dirty="0">
                        <a:solidFill>
                          <a:srgbClr val="FFFF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บทความวิชาการ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45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ในฐานที่ </a:t>
                      </a:r>
                      <a:r>
                        <a:rPr lang="th-TH" sz="24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กพ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อ. กำหนด</a:t>
                      </a:r>
                      <a:b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TCI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กลุ่ม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งานวิจัยอย่างน้อย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 เป็น</a:t>
                      </a:r>
                      <a:b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first  author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corresponding author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ตำรา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หนังสืออย่างน้อย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เรื่องเป็น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 author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45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70C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 (B+)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  <a:tr h="45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 (B+)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1(B+)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973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2124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</a:rPr>
              <a:t>ตำแหน่งรองศาสตราจารย์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86348"/>
              </p:ext>
            </p:extLst>
          </p:nvPr>
        </p:nvGraphicFramePr>
        <p:xfrm>
          <a:off x="248574" y="790111"/>
          <a:ext cx="11097088" cy="545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176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424578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3897297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55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dirty="0">
                          <a:solidFill>
                            <a:srgbClr val="FFFF00"/>
                          </a:solidFill>
                        </a:rPr>
                      </a:br>
                      <a:r>
                        <a:rPr lang="th-TH" sz="4000" dirty="0">
                          <a:solidFill>
                            <a:srgbClr val="FFFF00"/>
                          </a:solidFill>
                        </a:rPr>
                        <a:t>วิธีที่ 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th-TH" sz="4000" dirty="0">
                        <a:solidFill>
                          <a:srgbClr val="FFFF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br>
                        <a:rPr lang="th-TH" dirty="0"/>
                      </a:br>
                      <a:r>
                        <a:rPr lang="en-US" sz="2000" dirty="0"/>
                        <a:t>(2A, 1B+)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ในฐานที่ </a:t>
                      </a:r>
                      <a:r>
                        <a:rPr lang="th-TH" sz="24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กพ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อ. กำหนด</a:t>
                      </a:r>
                      <a:b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TCI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กลุ่ม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งานวิจัยอย่างน้อย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เรื่องที่มี 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คุณภาพ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ต้องเป็น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corresponding author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70C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 (B+)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 (B+)</a:t>
                      </a:r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13716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4</a:t>
                      </a:r>
                      <a:br>
                        <a:rPr lang="en-US" dirty="0"/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h-TH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  <a:br>
                        <a:rPr lang="en-US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(2 A, 1B+)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ตำรา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หนังสืออย่างน้อย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เรื่องที่คุณภาพ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ต้องเป็น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author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7065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23DBFFE-A650-41FE-AEEC-DCF4BC2CFBD1}"/>
              </a:ext>
            </a:extLst>
          </p:cNvPr>
          <p:cNvSpPr txBox="1"/>
          <p:nvPr/>
        </p:nvSpPr>
        <p:spPr>
          <a:xfrm>
            <a:off x="816747" y="5835915"/>
            <a:ext cx="975951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ใช้ผลงานเก่าก่อนได้รับตำแหน่ง ผู้ช่วยศาสตราจารย์ ได้ (ไม่เกินห้าปีก่อนวันที่ได้ตำแหน่ง ผศ.)</a:t>
            </a:r>
            <a:br>
              <a:rPr lang="th-TH" dirty="0"/>
            </a:br>
            <a:r>
              <a:rPr lang="th-TH" dirty="0"/>
              <a:t>ใช้ได้จำนวน ๑ ใน ๓ ของผลงานที่นำมาเสนอขอกำหนดตำแหน่ง </a:t>
            </a:r>
          </a:p>
        </p:txBody>
      </p:sp>
    </p:spTree>
    <p:extLst>
      <p:ext uri="{BB962C8B-B14F-4D97-AF65-F5344CB8AC3E}">
        <p14:creationId xmlns:p14="http://schemas.microsoft.com/office/powerpoint/2010/main" val="2375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20354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dirty="0">
                <a:solidFill>
                  <a:srgbClr val="002060"/>
                </a:solidFill>
              </a:rPr>
              <a:t>ตำแหน่งรองศาสตราจารย์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6030"/>
              </p:ext>
            </p:extLst>
          </p:nvPr>
        </p:nvGraphicFramePr>
        <p:xfrm>
          <a:off x="141304" y="649100"/>
          <a:ext cx="11390049" cy="63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6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2506443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6213980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497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</a:rPr>
                        <a:t>      วิธีที่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2466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วิทยาศาสตร์ เทคโนโลยี วิศวกรรมศาสตร์ แพทยศาสตร์ และสาขาวิชาอื่น ๆ ตามที่ </a:t>
                      </a:r>
                      <a:r>
                        <a:rPr lang="th-TH" sz="2800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ก.พ.อ</a:t>
                      </a: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 กำหนด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ในฐานข้อมูล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โดยอยู่ใน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Quartile1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Quartile2</a:t>
                      </a:r>
                      <a:b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เรื่อง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เป็น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first  author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corresponding author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(2)  Life –time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Citation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จาก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อย่างน้อย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</a:t>
                      </a:r>
                      <a:b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Life -time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 -index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(Scopus)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ไม่น้อยกว่า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(4)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Principal investigator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ทุนภายนอกสถาบัน 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3321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บ</a:t>
                      </a: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ริหารธุรกิจ เศรษฐศาสตร์ และสาขาวิชาอื่น ๆ ตามที่ </a:t>
                      </a:r>
                      <a:r>
                        <a:rPr lang="th-TH" sz="2800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ก.พ.อ</a:t>
                      </a:r>
                      <a:r>
                        <a:rPr lang="th-TH" sz="28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 กำหนด</a:t>
                      </a:r>
                      <a:endParaRPr lang="th-TH" sz="2800" dirty="0">
                        <a:solidFill>
                          <a:srgbClr val="0070C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ในฐานข้อมูล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เรื่อง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เป็น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first  author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หรือ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corresponding author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(2)  Life –time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Citation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จาก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อย่างน้อย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150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</a:t>
                      </a:r>
                      <a:b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Life -time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 -index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(Scopus)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ไม่น้อยกว่า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(4)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Principal investigator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ทุนภายนอกสถาบัน 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79A0FFC-2185-41D1-9AF6-FFE6636B1FF6}"/>
              </a:ext>
            </a:extLst>
          </p:cNvPr>
          <p:cNvSpPr txBox="1"/>
          <p:nvPr/>
        </p:nvSpPr>
        <p:spPr>
          <a:xfrm>
            <a:off x="577604" y="5796883"/>
            <a:ext cx="1038567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th-TH" dirty="0"/>
              <a:t>ไม่ต้องแต่งตั้งคณะกรรมการผู้ทรงคุณวุฒิเพื่อประเมิน </a:t>
            </a:r>
            <a:br>
              <a:rPr lang="en-US" dirty="0"/>
            </a:br>
            <a:r>
              <a:rPr lang="en-US" dirty="0"/>
              <a:t>- </a:t>
            </a:r>
            <a:r>
              <a:rPr lang="th-TH" dirty="0" err="1"/>
              <a:t>กพ</a:t>
            </a:r>
            <a:r>
              <a:rPr lang="th-TH" dirty="0"/>
              <a:t>อ. ตรวจสอบ จริยธรรม และ จรรยาบรรณทางวิชาการ และผลงานตามเกณฑ์ที่กำหนด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9793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1092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</a:rPr>
              <a:t>ตำแหน่งศาสตราจารย์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03567"/>
              </p:ext>
            </p:extLst>
          </p:nvPr>
        </p:nvGraphicFramePr>
        <p:xfrm>
          <a:off x="228600" y="561237"/>
          <a:ext cx="11515725" cy="597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681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341695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042924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787629623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4491470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27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dirty="0">
                          <a:solidFill>
                            <a:srgbClr val="FFFF00"/>
                          </a:solidFill>
                        </a:rPr>
                      </a:br>
                      <a:r>
                        <a:rPr lang="th-TH" sz="4000" dirty="0">
                          <a:solidFill>
                            <a:srgbClr val="FFFF00"/>
                          </a:solidFill>
                        </a:rPr>
                        <a:t>วิธีที่ 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th-TH" sz="4000" dirty="0">
                        <a:solidFill>
                          <a:srgbClr val="FFFF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80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1(A)</a:t>
                      </a:r>
                      <a:endParaRPr lang="th-TH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ในฐานที่ </a:t>
                      </a:r>
                      <a:r>
                        <a:rPr lang="th-TH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กพ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อ. กำหนด</a:t>
                      </a:r>
                      <a:b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ฐานนานาชาติเท่านั้น</a:t>
                      </a:r>
                      <a:b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ผลงานวิชาการอย่างน้อย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 เป็น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first  author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corresponding author</a:t>
                      </a:r>
                      <a:b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ตำรา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หนังสืออย่างน้อย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เรื่องเป็น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 author </a:t>
                      </a:r>
                      <a:endParaRPr lang="th-TH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1494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70C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(A)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 (A)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1(A)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  <a:tr h="982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3</a:t>
                      </a:r>
                      <a:br>
                        <a:rPr lang="en-US" dirty="0"/>
                      </a:b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(A)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2(A)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1135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4</a:t>
                      </a:r>
                      <a:br>
                        <a:rPr lang="en-US" dirty="0"/>
                      </a:b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(A)</a:t>
                      </a:r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2 (A)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 (A)</a:t>
                      </a: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9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0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94" y="992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</a:rPr>
              <a:t>ตำแหน่งศาสตราจารย์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66637"/>
              </p:ext>
            </p:extLst>
          </p:nvPr>
        </p:nvGraphicFramePr>
        <p:xfrm>
          <a:off x="218209" y="545015"/>
          <a:ext cx="11127453" cy="62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1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424578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580629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3905771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55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dirty="0">
                          <a:solidFill>
                            <a:srgbClr val="FFFF00"/>
                          </a:solidFill>
                        </a:rPr>
                      </a:br>
                      <a:r>
                        <a:rPr lang="th-TH" sz="4000" dirty="0">
                          <a:solidFill>
                            <a:srgbClr val="FFFF00"/>
                          </a:solidFill>
                        </a:rPr>
                        <a:t>วิธีที่ 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th-TH" sz="4000" dirty="0">
                        <a:solidFill>
                          <a:srgbClr val="FFFF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959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br>
                        <a:rPr lang="th-TH" dirty="0"/>
                      </a:br>
                      <a:r>
                        <a:rPr lang="en-US" sz="2000" dirty="0"/>
                        <a:t>(2A+, 3A)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ในฐานนานาชาติ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A+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ต้องเป็น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corresponding author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70C0"/>
                          </a:solidFill>
                        </a:rPr>
                        <a:t>ทางเลือก 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+   4   =  5 </a:t>
                      </a:r>
                      <a:br>
                        <a:rPr lang="en-US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   (2A+, 3A)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(A)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ในฐานนานาชาติ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อย่างน้อย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เรื่องต้องเป็น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corresponding author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1508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4</a:t>
                      </a:r>
                      <a:br>
                        <a:rPr lang="en-US" dirty="0"/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br>
                        <a:rPr lang="en-US" dirty="0"/>
                      </a:br>
                      <a:r>
                        <a:rPr lang="en-US" sz="2400" dirty="0"/>
                        <a:t>(2A+, 3A)</a:t>
                      </a:r>
                      <a:br>
                        <a:rPr lang="en-US" dirty="0"/>
                      </a:b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ในฐานนานาชาติ</a:t>
                      </a:r>
                      <a:b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ผลงานอย่างน้อย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A+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และอย่างน้อย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ต้องเป็น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 corresponding author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7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2124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</a:rPr>
              <a:t>ตำแหน่งศาสตราจารย์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95289"/>
              </p:ext>
            </p:extLst>
          </p:nvPr>
        </p:nvGraphicFramePr>
        <p:xfrm>
          <a:off x="249382" y="790111"/>
          <a:ext cx="11096280" cy="46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368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1050405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1392381">
                  <a:extLst>
                    <a:ext uri="{9D8B030D-6E8A-4147-A177-3AD203B41FA5}">
                      <a16:colId xmlns:a16="http://schemas.microsoft.com/office/drawing/2014/main" val="12122556"/>
                    </a:ext>
                  </a:extLst>
                </a:gridCol>
                <a:gridCol w="340076">
                  <a:extLst>
                    <a:ext uri="{9D8B030D-6E8A-4147-A177-3AD203B41FA5}">
                      <a16:colId xmlns:a16="http://schemas.microsoft.com/office/drawing/2014/main" val="1309074892"/>
                    </a:ext>
                  </a:extLst>
                </a:gridCol>
                <a:gridCol w="1156215">
                  <a:extLst>
                    <a:ext uri="{9D8B030D-6E8A-4147-A177-3AD203B41FA5}">
                      <a16:colId xmlns:a16="http://schemas.microsoft.com/office/drawing/2014/main" val="3837241005"/>
                    </a:ext>
                  </a:extLst>
                </a:gridCol>
                <a:gridCol w="1756064">
                  <a:extLst>
                    <a:ext uri="{9D8B030D-6E8A-4147-A177-3AD203B41FA5}">
                      <a16:colId xmlns:a16="http://schemas.microsoft.com/office/drawing/2014/main" val="3695276630"/>
                    </a:ext>
                  </a:extLst>
                </a:gridCol>
                <a:gridCol w="3905771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155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dirty="0">
                          <a:solidFill>
                            <a:srgbClr val="FFFF00"/>
                          </a:solidFill>
                        </a:rPr>
                      </a:br>
                      <a:r>
                        <a:rPr lang="th-TH" sz="4000" dirty="0">
                          <a:solidFill>
                            <a:srgbClr val="FFFF00"/>
                          </a:solidFill>
                        </a:rPr>
                        <a:t>วิธีที่ 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th-TH" sz="4000" dirty="0">
                        <a:solidFill>
                          <a:srgbClr val="FFFF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ผลงานลักษณะอื่น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th-TH" dirty="0"/>
                        <a:t>ผลงานรับใช้สังคม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ตำรา </a:t>
                      </a:r>
                      <a:r>
                        <a:rPr lang="en-US" dirty="0"/>
                        <a:t>/</a:t>
                      </a:r>
                      <a:r>
                        <a:rPr lang="th-TH" dirty="0"/>
                        <a:t>หนังสือ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5</a:t>
                      </a:r>
                      <a:br>
                        <a:rPr lang="en-US" dirty="0"/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</a:t>
                      </a:r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 +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  =  5</a:t>
                      </a:r>
                      <a:br>
                        <a:rPr lang="en-US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(2A+ , 3A)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ในฐานนานาชาติ</a:t>
                      </a:r>
                      <a:b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ผลงานอย่างน้อย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A+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และอย่างน้อย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เรื่องที่มีคุณภาพ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ต้องเป็น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 corresponding author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2850"/>
                  </a:ext>
                </a:extLst>
              </a:tr>
              <a:tr h="1508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ทางเลือก </a:t>
                      </a:r>
                      <a:r>
                        <a:rPr lang="en-US" dirty="0"/>
                        <a:t>6</a:t>
                      </a:r>
                      <a:br>
                        <a:rPr lang="en-US" dirty="0"/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สังคม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มนุษย์)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  <a:br>
                        <a:rPr lang="en-US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(1A+ , 2A)</a:t>
                      </a:r>
                      <a:br>
                        <a:rPr lang="en-US" dirty="0">
                          <a:solidFill>
                            <a:srgbClr val="0070C0"/>
                          </a:solidFill>
                        </a:rPr>
                      </a:br>
                      <a:endParaRPr lang="th-TH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ตำราหรือหนังสืออย่างน้อย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เล่มที่มีคุณภาพ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A+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และอย่างน้อย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เล่มที่มีคุณภาพ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A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ต้องเป็น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first  author </a:t>
                      </a: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หรือ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 corresponding author</a:t>
                      </a:r>
                      <a:endParaRPr kumimoji="0" lang="th-T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7065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BDC9856-272A-4095-8962-3D9383E2DF4B}"/>
              </a:ext>
            </a:extLst>
          </p:cNvPr>
          <p:cNvSpPr txBox="1"/>
          <p:nvPr/>
        </p:nvSpPr>
        <p:spPr>
          <a:xfrm>
            <a:off x="858311" y="5389105"/>
            <a:ext cx="925204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ใช้ผลงานเก่าก่อนได้รับตำแหน่ง รองศาสตราจารย์ ได้ (ไม่เกินห้าปีก่อนวันที่ได้ตำแหน่ง รศ.)</a:t>
            </a:r>
            <a:br>
              <a:rPr lang="th-TH" dirty="0"/>
            </a:br>
            <a:r>
              <a:rPr lang="th-TH" dirty="0"/>
              <a:t>ใช้ได้จำนวน ๑ ใน ๓ ของผลงานที่นำมาเสนอขอกำหนดตำแหน่ง </a:t>
            </a:r>
          </a:p>
        </p:txBody>
      </p:sp>
    </p:spTree>
    <p:extLst>
      <p:ext uri="{BB962C8B-B14F-4D97-AF65-F5344CB8AC3E}">
        <p14:creationId xmlns:p14="http://schemas.microsoft.com/office/powerpoint/2010/main" val="3106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A9AE918-E769-4AF2-9D3C-AE03F39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20354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dirty="0">
                <a:solidFill>
                  <a:srgbClr val="002060"/>
                </a:solidFill>
              </a:rPr>
              <a:t>ตำแหน่งศาสตราจารย์</a:t>
            </a:r>
          </a:p>
          <a:p>
            <a:pPr marL="0" indent="0" algn="ctr">
              <a:buNone/>
            </a:pP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8B5AE586-D18D-458B-B541-91AC49F0B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49003"/>
              </p:ext>
            </p:extLst>
          </p:nvPr>
        </p:nvGraphicFramePr>
        <p:xfrm>
          <a:off x="114301" y="768926"/>
          <a:ext cx="11980718" cy="521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68">
                  <a:extLst>
                    <a:ext uri="{9D8B030D-6E8A-4147-A177-3AD203B41FA5}">
                      <a16:colId xmlns:a16="http://schemas.microsoft.com/office/drawing/2014/main" val="3147506043"/>
                    </a:ext>
                  </a:extLst>
                </a:gridCol>
                <a:gridCol w="2636423">
                  <a:extLst>
                    <a:ext uri="{9D8B030D-6E8A-4147-A177-3AD203B41FA5}">
                      <a16:colId xmlns:a16="http://schemas.microsoft.com/office/drawing/2014/main" val="1890456763"/>
                    </a:ext>
                  </a:extLst>
                </a:gridCol>
                <a:gridCol w="6536227">
                  <a:extLst>
                    <a:ext uri="{9D8B030D-6E8A-4147-A177-3AD203B41FA5}">
                      <a16:colId xmlns:a16="http://schemas.microsoft.com/office/drawing/2014/main" val="1973026332"/>
                    </a:ext>
                  </a:extLst>
                </a:gridCol>
              </a:tblGrid>
              <a:tr h="514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</a:rPr>
                        <a:t>      วิธีที่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งานวิจัย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การเผยแพร่และการมีส่วนร่วมในผลงาน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1863"/>
                  </a:ext>
                </a:extLst>
              </a:tr>
              <a:tr h="190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วิทยาศาสตร์ เทคโนโลยี วิศวกรรมศาสตร์ แพทยศาสตร์ และสาขาวิชาอื่น ๆ ตามที่ </a:t>
                      </a:r>
                      <a:r>
                        <a:rPr lang="th-TH" sz="2400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ก.พ.อ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 กำหนด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ในฐานข้อมูล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โดยอยู่ใน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Quartile1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Quartile2</a:t>
                      </a:r>
                      <a:b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เป็น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first  author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corresponding author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(2)  Life –time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Citation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จาก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อย่างน้อย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1,000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</a:t>
                      </a:r>
                      <a:b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Life -time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 -index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(Scopus)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ไม่น้อยกว่า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18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(4)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Principal investigator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ทุนภายนอกสถาบัน 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65"/>
                  </a:ext>
                </a:extLst>
              </a:tr>
              <a:tr h="2778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บ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ริหารธุรกิจ เศรษฐศาสตร์ และสาขาวิชาอื่น ๆ ตามที่ </a:t>
                      </a:r>
                      <a:r>
                        <a:rPr lang="th-TH" sz="2400" dirty="0" err="1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ก.พ.อ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 กำหนด</a:t>
                      </a:r>
                      <a:endParaRPr lang="th-TH" sz="2400" dirty="0">
                        <a:solidFill>
                          <a:srgbClr val="0070C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ในฐานข้อมูล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โดย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เป็น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first  author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หรือ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corresponding author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(2)  Life –time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Citation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จาก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Scopus 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สาขาบริหารธุรกิจ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 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สาขาเศรษฐศาสตร์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200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</a:t>
                      </a:r>
                      <a:b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Life -time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 -index </a:t>
                      </a:r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(Scopus)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ไม่น้อยกว่า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l"/>
                      <a:r>
                        <a:rPr lang="en-US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(4)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Principal investigator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ทุนภายนอกสถาบัน อย่างน้อย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r>
                        <a:rPr lang="th-TH" sz="2400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87803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79A0FFC-2185-41D1-9AF6-FFE6636B1FF6}"/>
              </a:ext>
            </a:extLst>
          </p:cNvPr>
          <p:cNvSpPr txBox="1"/>
          <p:nvPr/>
        </p:nvSpPr>
        <p:spPr>
          <a:xfrm>
            <a:off x="911824" y="5773089"/>
            <a:ext cx="1038567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th-TH" dirty="0"/>
              <a:t>ไม่ต้องแต่งตั้งคณะกรรมการผู้ทรงคุณวุฒิเพื่อประเมิน </a:t>
            </a:r>
            <a:br>
              <a:rPr lang="en-US" dirty="0"/>
            </a:br>
            <a:r>
              <a:rPr lang="en-US" dirty="0"/>
              <a:t>- </a:t>
            </a:r>
            <a:r>
              <a:rPr lang="th-TH" dirty="0" err="1"/>
              <a:t>กพ</a:t>
            </a:r>
            <a:r>
              <a:rPr lang="th-TH" dirty="0"/>
              <a:t>อ. ตรวจสอบ จริยธรรม และ จรรยาบรรณทางวิชาการ และผลงานตามเกณฑ์ที่กำหนด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3005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1DADC70-CAB5-48D0-9EC0-C95A0C371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7" y="287011"/>
            <a:ext cx="8966446" cy="6449245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68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48E306-6203-4E0E-AC1E-CA0810C6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6524"/>
            <a:ext cx="9999518" cy="6739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5400" dirty="0">
                <a:solidFill>
                  <a:srgbClr val="002060"/>
                </a:solidFill>
              </a:rPr>
              <a:t> การค้นหา  </a:t>
            </a:r>
            <a:r>
              <a:rPr lang="en-US" sz="5400" dirty="0">
                <a:solidFill>
                  <a:srgbClr val="002060"/>
                </a:solidFill>
              </a:rPr>
              <a:t>Profile </a:t>
            </a:r>
            <a:r>
              <a:rPr lang="th-TH" sz="5400" dirty="0">
                <a:solidFill>
                  <a:srgbClr val="002060"/>
                </a:solidFill>
              </a:rPr>
              <a:t>ผู้แต่งในฐานข้อมูล </a:t>
            </a:r>
            <a:r>
              <a:rPr lang="en-US" sz="5400" dirty="0">
                <a:solidFill>
                  <a:srgbClr val="002060"/>
                </a:solidFill>
              </a:rPr>
              <a:t>Scopus</a:t>
            </a:r>
            <a:r>
              <a:rPr lang="th-TH" sz="5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9A6CD5-BB5A-4CC6-B83C-FB507A18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2082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dirty="0"/>
              <a:t>เปิด </a:t>
            </a:r>
            <a:r>
              <a:rPr lang="en-US" dirty="0"/>
              <a:t>google </a:t>
            </a:r>
            <a:r>
              <a:rPr lang="th-TH" dirty="0"/>
              <a:t> แล้วพิมพ์ </a:t>
            </a:r>
            <a:r>
              <a:rPr lang="en-US" dirty="0"/>
              <a:t>“</a:t>
            </a:r>
            <a:r>
              <a:rPr lang="en-US" dirty="0" err="1"/>
              <a:t>scopus</a:t>
            </a:r>
            <a:r>
              <a:rPr lang="en-US" dirty="0"/>
              <a:t> -- author search”  </a:t>
            </a:r>
            <a:r>
              <a:rPr lang="th-TH" dirty="0"/>
              <a:t>กด </a:t>
            </a:r>
            <a:r>
              <a:rPr lang="en-US" dirty="0"/>
              <a:t>Enter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dirty="0"/>
              <a:t>เลือกคล</a:t>
            </a:r>
            <a:r>
              <a:rPr lang="th-TH" dirty="0" err="1"/>
              <a:t>ิค</a:t>
            </a:r>
            <a:r>
              <a:rPr lang="th-TH" dirty="0"/>
              <a:t>ที่  </a:t>
            </a:r>
            <a:r>
              <a:rPr lang="en-US" sz="2400" dirty="0">
                <a:hlinkClick r:id="rId2"/>
              </a:rPr>
              <a:t>“</a:t>
            </a:r>
            <a:r>
              <a:rPr lang="en-US" sz="2400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2"/>
              </a:rPr>
              <a:t>Scopus Author ID”   </a:t>
            </a:r>
            <a:r>
              <a:rPr lang="th-TH" sz="2400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2"/>
              </a:rPr>
              <a:t>หรือ   </a:t>
            </a:r>
            <a:r>
              <a:rPr lang="en-US" sz="2400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3"/>
              </a:rPr>
              <a:t>“</a:t>
            </a:r>
            <a:r>
              <a:rPr lang="en-US" sz="2400" b="0" i="0" u="sng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3"/>
              </a:rPr>
              <a:t>Search for an author profile</a:t>
            </a:r>
            <a:r>
              <a:rPr lang="en-US" sz="2400" b="0" i="0" u="sng" dirty="0">
                <a:solidFill>
                  <a:srgbClr val="660099"/>
                </a:solidFill>
                <a:effectLst/>
                <a:latin typeface="arial" panose="020B0604020202020204" pitchFamily="34" charset="0"/>
              </a:rPr>
              <a:t>”</a:t>
            </a:r>
            <a:endParaRPr lang="en-US" b="0" i="0" u="none" strike="noStrike" dirty="0">
              <a:solidFill>
                <a:srgbClr val="660099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A16E747-A4DD-4157-8F6D-60B590406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2109355"/>
            <a:ext cx="11841018" cy="61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7C377B-EB6D-49F5-A08B-4A488792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9463A4-6D6E-47B2-B616-3276DEA7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00DA4C0-8C92-4F38-9C71-FDAAB1B4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" y="83126"/>
            <a:ext cx="12044219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07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>
            <a:extLst>
              <a:ext uri="{FF2B5EF4-FFF2-40B4-BE49-F238E27FC236}">
                <a16:creationId xmlns:a16="http://schemas.microsoft.com/office/drawing/2014/main" id="{9EF20ED9-709D-46D4-BF50-027C2CBA342F}"/>
              </a:ext>
            </a:extLst>
          </p:cNvPr>
          <p:cNvSpPr/>
          <p:nvPr/>
        </p:nvSpPr>
        <p:spPr>
          <a:xfrm>
            <a:off x="3439391" y="4353791"/>
            <a:ext cx="1756064" cy="5611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F74719-FD37-4EE9-98FB-870612BA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55AD83D-9653-4FB9-8119-2FDAA1E5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8172137-D520-41E0-B219-5390B462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" y="132235"/>
            <a:ext cx="12119264" cy="6817086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4AC1C4E-C4A2-4D3E-8860-ED8DFD82E892}"/>
              </a:ext>
            </a:extLst>
          </p:cNvPr>
          <p:cNvSpPr/>
          <p:nvPr/>
        </p:nvSpPr>
        <p:spPr>
          <a:xfrm>
            <a:off x="3785755" y="4493819"/>
            <a:ext cx="1194955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E445324-D7EF-4651-8BB9-0D46798E23F2}"/>
              </a:ext>
            </a:extLst>
          </p:cNvPr>
          <p:cNvSpPr/>
          <p:nvPr/>
        </p:nvSpPr>
        <p:spPr>
          <a:xfrm>
            <a:off x="5997287" y="4502898"/>
            <a:ext cx="563312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C0AA319-6660-451A-9664-3A6C1E449499}"/>
              </a:ext>
            </a:extLst>
          </p:cNvPr>
          <p:cNvSpPr/>
          <p:nvPr/>
        </p:nvSpPr>
        <p:spPr>
          <a:xfrm>
            <a:off x="7170621" y="4531006"/>
            <a:ext cx="563312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71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5B31EB-ABB7-41CA-A2F6-565ECAA9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6578D6-6659-420D-9E81-C51BF12F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0E23B6F-1442-4A9A-8C93-EB77E074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39949"/>
            <a:ext cx="12049957" cy="6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B66F14-FB8E-47B7-B06F-00949F32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4441B9-D31B-44F2-AF57-2C462FF8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A0A9F46-17CE-4DA5-B233-D811AB30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" y="69910"/>
            <a:ext cx="12067713" cy="67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DA0987-5B71-48D0-85FA-8CF370CC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การค้นหาวารสารในฐาน </a:t>
            </a:r>
            <a:r>
              <a:rPr lang="en-US" dirty="0"/>
              <a:t>Scopus </a:t>
            </a:r>
            <a:r>
              <a:rPr lang="th-TH" dirty="0"/>
              <a:t>ที่อยู่ใน </a:t>
            </a:r>
            <a:r>
              <a:rPr lang="en-US" dirty="0"/>
              <a:t>Quartile 1, 2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9E5CE87-32B9-40FC-B036-84E94FB6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dirty="0"/>
              <a:t>พิมพ์  </a:t>
            </a:r>
            <a:r>
              <a:rPr lang="en-US" dirty="0">
                <a:hlinkClick r:id="rId2"/>
              </a:rPr>
              <a:t>www.scopus.com</a:t>
            </a:r>
            <a:endParaRPr lang="en-US" dirty="0"/>
          </a:p>
          <a:p>
            <a:pPr marL="514350" indent="-514350">
              <a:buAutoNum type="arabicPeriod"/>
            </a:pPr>
            <a:r>
              <a:rPr lang="th-TH" dirty="0"/>
              <a:t>กดที่ </a:t>
            </a:r>
            <a:r>
              <a:rPr lang="en-US" dirty="0"/>
              <a:t>source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3BA9F93-E20B-443E-B4CC-49803B88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20" y="2210539"/>
            <a:ext cx="11686959" cy="6573914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C3DC037-3E95-46C8-9D22-3B716E1B8B1E}"/>
              </a:ext>
            </a:extLst>
          </p:cNvPr>
          <p:cNvSpPr/>
          <p:nvPr/>
        </p:nvSpPr>
        <p:spPr>
          <a:xfrm>
            <a:off x="8093896" y="3110579"/>
            <a:ext cx="721627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0D4BEE0B-5942-4BFF-BBC7-E56296C1E234}"/>
              </a:ext>
            </a:extLst>
          </p:cNvPr>
          <p:cNvSpPr/>
          <p:nvPr/>
        </p:nvSpPr>
        <p:spPr>
          <a:xfrm>
            <a:off x="8201696" y="1793290"/>
            <a:ext cx="506026" cy="11629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3D15A9-AB3F-4570-8941-557FCC62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B1343A1-41F3-43B0-BB73-2BBEA156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D0739D5-E566-47B5-99EA-B3CE61CE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4" y="77124"/>
            <a:ext cx="12023324" cy="67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9EF9B8-97F3-4511-875A-44B2D64D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DA3033F-7B62-4E19-8332-AF8298CC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C9A80E-9222-48DC-BD3E-0264734C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0" y="107087"/>
            <a:ext cx="11796451" cy="6635504"/>
          </a:xfrm>
          <a:prstGeom prst="rect">
            <a:avLst/>
          </a:prstGeom>
        </p:spPr>
      </p:pic>
      <p:sp>
        <p:nvSpPr>
          <p:cNvPr id="6" name="ลูกศร: ลง 5">
            <a:extLst>
              <a:ext uri="{FF2B5EF4-FFF2-40B4-BE49-F238E27FC236}">
                <a16:creationId xmlns:a16="http://schemas.microsoft.com/office/drawing/2014/main" id="{5322ECEE-73C2-4A7A-A396-4633A1F667A2}"/>
              </a:ext>
            </a:extLst>
          </p:cNvPr>
          <p:cNvSpPr/>
          <p:nvPr/>
        </p:nvSpPr>
        <p:spPr>
          <a:xfrm>
            <a:off x="479395" y="689915"/>
            <a:ext cx="461639" cy="7279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ซ้าย 6">
            <a:extLst>
              <a:ext uri="{FF2B5EF4-FFF2-40B4-BE49-F238E27FC236}">
                <a16:creationId xmlns:a16="http://schemas.microsoft.com/office/drawing/2014/main" id="{2431B366-F7F6-4FEF-9F9B-E97B63111E6D}"/>
              </a:ext>
            </a:extLst>
          </p:cNvPr>
          <p:cNvSpPr/>
          <p:nvPr/>
        </p:nvSpPr>
        <p:spPr>
          <a:xfrm>
            <a:off x="1447060" y="4286143"/>
            <a:ext cx="1180730" cy="532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47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E720C-2A1F-4122-91E4-E452EC16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BEF43C2-25A3-4668-A5A0-49F3BB7C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67" y="1854667"/>
            <a:ext cx="10224635" cy="4227416"/>
          </a:xfrm>
        </p:spPr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A4ED76-35AA-4E38-8339-AA2BC5A1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88"/>
            <a:ext cx="11854649" cy="6668240"/>
          </a:xfrm>
          <a:prstGeom prst="rect">
            <a:avLst/>
          </a:prstGeom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3446E7EC-74E6-4788-8CE5-27E5847E6627}"/>
              </a:ext>
            </a:extLst>
          </p:cNvPr>
          <p:cNvSpPr/>
          <p:nvPr/>
        </p:nvSpPr>
        <p:spPr>
          <a:xfrm>
            <a:off x="3231472" y="2414725"/>
            <a:ext cx="1127464" cy="630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ลง 6">
            <a:extLst>
              <a:ext uri="{FF2B5EF4-FFF2-40B4-BE49-F238E27FC236}">
                <a16:creationId xmlns:a16="http://schemas.microsoft.com/office/drawing/2014/main" id="{6900CA8A-CA5B-4E71-A3F1-9B6E43BA3910}"/>
              </a:ext>
            </a:extLst>
          </p:cNvPr>
          <p:cNvSpPr/>
          <p:nvPr/>
        </p:nvSpPr>
        <p:spPr>
          <a:xfrm>
            <a:off x="7959576" y="1451703"/>
            <a:ext cx="532660" cy="10791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AD6F9E97-8D72-490F-8435-0EBAADEFB34A}"/>
              </a:ext>
            </a:extLst>
          </p:cNvPr>
          <p:cNvSpPr/>
          <p:nvPr/>
        </p:nvSpPr>
        <p:spPr>
          <a:xfrm>
            <a:off x="6934948" y="2567125"/>
            <a:ext cx="2581916" cy="630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24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2203F4-ADE2-4175-B552-6CB5F230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CAFE168-E804-49A1-B088-9B90225E1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" y="99855"/>
            <a:ext cx="11308673" cy="6895533"/>
          </a:xfrm>
        </p:spPr>
      </p:pic>
    </p:spTree>
    <p:extLst>
      <p:ext uri="{BB962C8B-B14F-4D97-AF65-F5344CB8AC3E}">
        <p14:creationId xmlns:p14="http://schemas.microsoft.com/office/powerpoint/2010/main" val="152190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E4EFAD9-428A-40BE-9B82-BD397E89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9" y="1070924"/>
            <a:ext cx="11870222" cy="3691403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69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218232-AE1F-45B6-BAA1-74809393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55BA728-93ED-45FF-8D3E-B26D645B2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1" y="55479"/>
            <a:ext cx="11140698" cy="6747042"/>
          </a:xfrm>
        </p:spPr>
      </p:pic>
    </p:spTree>
    <p:extLst>
      <p:ext uri="{BB962C8B-B14F-4D97-AF65-F5344CB8AC3E}">
        <p14:creationId xmlns:p14="http://schemas.microsoft.com/office/powerpoint/2010/main" val="31197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900076D-3B28-4FD9-B541-D545F542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9" y="771677"/>
            <a:ext cx="11606406" cy="48175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56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3403DB7-55BD-4C63-B28A-B63CFA15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" y="895350"/>
            <a:ext cx="11890648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245B7B4-ED6B-49CA-8E80-FCC4D89E9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3" y="787879"/>
            <a:ext cx="11814483" cy="5431946"/>
          </a:xfr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F84EF9AA-7693-483E-B3B9-1C50329B5951}"/>
              </a:ext>
            </a:extLst>
          </p:cNvPr>
          <p:cNvCxnSpPr>
            <a:cxnSpLocks/>
          </p:cNvCxnSpPr>
          <p:nvPr/>
        </p:nvCxnSpPr>
        <p:spPr>
          <a:xfrm>
            <a:off x="2036189" y="3695308"/>
            <a:ext cx="92288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306D175F-8FCC-49DD-A331-9B358EC15EFE}"/>
              </a:ext>
            </a:extLst>
          </p:cNvPr>
          <p:cNvCxnSpPr>
            <a:cxnSpLocks/>
          </p:cNvCxnSpPr>
          <p:nvPr/>
        </p:nvCxnSpPr>
        <p:spPr>
          <a:xfrm>
            <a:off x="2188589" y="4234203"/>
            <a:ext cx="5663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557543-C19B-458A-84EC-62C3AC73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73692"/>
            <a:ext cx="10658475" cy="6746208"/>
          </a:xfrm>
          <a:prstGeom prst="rect">
            <a:avLst/>
          </a:prstGeo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34100DF8-78B1-4BAA-89CF-1BE798DBD2B3}"/>
              </a:ext>
            </a:extLst>
          </p:cNvPr>
          <p:cNvCxnSpPr/>
          <p:nvPr/>
        </p:nvCxnSpPr>
        <p:spPr>
          <a:xfrm>
            <a:off x="5448693" y="3429000"/>
            <a:ext cx="4609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6D62BF4C-1DA1-4DA6-A7D7-EF775A5FEE6E}"/>
              </a:ext>
            </a:extLst>
          </p:cNvPr>
          <p:cNvCxnSpPr>
            <a:cxnSpLocks/>
          </p:cNvCxnSpPr>
          <p:nvPr/>
        </p:nvCxnSpPr>
        <p:spPr>
          <a:xfrm>
            <a:off x="2358272" y="5862686"/>
            <a:ext cx="29490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0B6284-BE14-4D22-8FD1-726A457B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70" y="26627"/>
            <a:ext cx="3218895" cy="7141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dirty="0"/>
              <a:t>คุณภาพของตำรา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00A306-A921-4DDA-B757-23AD7E15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4C0B8EB-E82A-422B-88B8-ADF6626F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94" y="669747"/>
            <a:ext cx="8927584" cy="60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A819A5-B18D-4758-B523-5A6E157C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572" y="44387"/>
            <a:ext cx="3103484" cy="7940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5400" dirty="0"/>
              <a:t>คุณภาพหนังสือ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A313997-4FB0-4D3A-B533-4AAFE4E5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1" y="703986"/>
            <a:ext cx="8187377" cy="6162892"/>
          </a:xfrm>
        </p:spPr>
      </p:pic>
    </p:spTree>
    <p:extLst>
      <p:ext uri="{BB962C8B-B14F-4D97-AF65-F5344CB8AC3E}">
        <p14:creationId xmlns:p14="http://schemas.microsoft.com/office/powerpoint/2010/main" val="27048697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1381</Words>
  <Application>Microsoft Office PowerPoint</Application>
  <PresentationFormat>แบบจอกว้าง</PresentationFormat>
  <Paragraphs>183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8" baseType="lpstr">
      <vt:lpstr>Angsana New</vt:lpstr>
      <vt:lpstr>AngsanaUPC</vt:lpstr>
      <vt:lpstr>Arial</vt:lpstr>
      <vt:lpstr>Arial</vt:lpstr>
      <vt:lpstr>Calibri</vt:lpstr>
      <vt:lpstr>Calibri Light</vt:lpstr>
      <vt:lpstr>TH SarabunPSK</vt:lpstr>
      <vt:lpstr>ธีมของ Office</vt:lpstr>
      <vt:lpstr>หลักเกณฑ์การขอตำแหน่งทางวิชาการ ประกาศ กพอ. 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คุณภาพของตำรา</vt:lpstr>
      <vt:lpstr>คุณภาพหนังสือ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การค้นหา  Profile ผู้แต่งในฐานข้อมูล Scopus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การค้นหาวารสารในฐาน Scopus ที่อยู่ใน Quartile 1, 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SUTHEP SUANTAI</dc:creator>
  <cp:lastModifiedBy>SUTHEP SUANTAI</cp:lastModifiedBy>
  <cp:revision>62</cp:revision>
  <dcterms:created xsi:type="dcterms:W3CDTF">2020-09-06T14:54:08Z</dcterms:created>
  <dcterms:modified xsi:type="dcterms:W3CDTF">2020-09-08T15:45:08Z</dcterms:modified>
</cp:coreProperties>
</file>